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7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35"/>
  </p:notesMasterIdLst>
  <p:sldIdLst>
    <p:sldId id="562" r:id="rId2"/>
    <p:sldId id="530" r:id="rId3"/>
    <p:sldId id="531" r:id="rId4"/>
    <p:sldId id="565" r:id="rId5"/>
    <p:sldId id="566" r:id="rId6"/>
    <p:sldId id="518" r:id="rId7"/>
    <p:sldId id="532" r:id="rId8"/>
    <p:sldId id="533" r:id="rId9"/>
    <p:sldId id="534" r:id="rId10"/>
    <p:sldId id="535" r:id="rId11"/>
    <p:sldId id="546" r:id="rId12"/>
    <p:sldId id="556" r:id="rId13"/>
    <p:sldId id="561" r:id="rId14"/>
    <p:sldId id="536" r:id="rId15"/>
    <p:sldId id="537" r:id="rId16"/>
    <p:sldId id="528" r:id="rId17"/>
    <p:sldId id="538" r:id="rId18"/>
    <p:sldId id="567" r:id="rId19"/>
    <p:sldId id="568" r:id="rId20"/>
    <p:sldId id="569" r:id="rId21"/>
    <p:sldId id="570" r:id="rId22"/>
    <p:sldId id="563" r:id="rId23"/>
    <p:sldId id="564" r:id="rId24"/>
    <p:sldId id="571" r:id="rId25"/>
    <p:sldId id="542" r:id="rId26"/>
    <p:sldId id="557" r:id="rId27"/>
    <p:sldId id="558" r:id="rId28"/>
    <p:sldId id="552" r:id="rId29"/>
    <p:sldId id="559" r:id="rId30"/>
    <p:sldId id="553" r:id="rId31"/>
    <p:sldId id="560" r:id="rId32"/>
    <p:sldId id="555" r:id="rId33"/>
    <p:sldId id="572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E09"/>
    <a:srgbClr val="660066"/>
    <a:srgbClr val="00CC00"/>
    <a:srgbClr val="996633"/>
    <a:srgbClr val="6666FF"/>
    <a:srgbClr val="3366FF"/>
    <a:srgbClr val="CCFF99"/>
    <a:srgbClr val="6AF4A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1" autoAdjust="0"/>
    <p:restoredTop sz="93186" autoAdjust="0"/>
  </p:normalViewPr>
  <p:slideViewPr>
    <p:cSldViewPr>
      <p:cViewPr varScale="1">
        <p:scale>
          <a:sx n="68" d="100"/>
          <a:sy n="68" d="100"/>
        </p:scale>
        <p:origin x="144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>
            <a:extLst>
              <a:ext uri="{FF2B5EF4-FFF2-40B4-BE49-F238E27FC236}">
                <a16:creationId xmlns:a16="http://schemas.microsoft.com/office/drawing/2014/main" id="{7FB6ECF0-98C2-4BFA-9B12-7494010E6F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3" name="Rectangle 3">
            <a:extLst>
              <a:ext uri="{FF2B5EF4-FFF2-40B4-BE49-F238E27FC236}">
                <a16:creationId xmlns:a16="http://schemas.microsoft.com/office/drawing/2014/main" id="{AA2DD07B-D776-4BE0-A02D-5B87305AA4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47B38AA-F275-4266-BAD2-5BECD4E0BEE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60805" name="Rectangle 5">
            <a:extLst>
              <a:ext uri="{FF2B5EF4-FFF2-40B4-BE49-F238E27FC236}">
                <a16:creationId xmlns:a16="http://schemas.microsoft.com/office/drawing/2014/main" id="{8F1789D1-5531-4296-A90A-9553A76D322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60806" name="Rectangle 6">
            <a:extLst>
              <a:ext uri="{FF2B5EF4-FFF2-40B4-BE49-F238E27FC236}">
                <a16:creationId xmlns:a16="http://schemas.microsoft.com/office/drawing/2014/main" id="{B0E7D12E-39F1-4BBD-B68E-A83C5A1F69F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07" name="Rectangle 7">
            <a:extLst>
              <a:ext uri="{FF2B5EF4-FFF2-40B4-BE49-F238E27FC236}">
                <a16:creationId xmlns:a16="http://schemas.microsoft.com/office/drawing/2014/main" id="{E64D7DA2-00D4-48C5-9E94-7A7271E2CD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10C8771-1CC5-4C56-A1E7-A22EC39AAA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14FD199B-E4FB-4008-8642-255F5FFB85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4CCFE43B-E9D5-40B2-8867-09B6541E8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3D6DDCC0-F624-4085-A475-1E4C0C438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5A65541-9416-4F9A-B4EA-909B730A2331}" type="slidenum">
              <a:rPr lang="en-US" altLang="en-US" b="0" smtClean="0">
                <a:latin typeface="Times New Roman" panose="02020603050405020304" pitchFamily="18" charset="0"/>
              </a:rPr>
              <a:pPr/>
              <a:t>2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A790A257-6AEB-4D98-901A-9496C7A8B6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6070C8A3-F774-44EC-A4E3-1D2901885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b="1" dirty="0"/>
              <a:t>Cache Table</a:t>
            </a:r>
          </a:p>
          <a:p>
            <a:r>
              <a:rPr lang="en-US" altLang="en-US" dirty="0"/>
              <a:t>A sender usually has </a:t>
            </a:r>
            <a:r>
              <a:rPr lang="en-US" altLang="en-US" b="1" dirty="0"/>
              <a:t>more than one IP datagram to send to the same destination</a:t>
            </a:r>
            <a:r>
              <a:rPr lang="en-US" altLang="en-US" dirty="0"/>
              <a:t>. It is </a:t>
            </a:r>
          </a:p>
          <a:p>
            <a:r>
              <a:rPr lang="en-US" altLang="en-US" dirty="0"/>
              <a:t>inefficient to use the ARP protocol for each datagram destined for the same host or</a:t>
            </a:r>
          </a:p>
          <a:p>
            <a:r>
              <a:rPr lang="en-US" altLang="en-US" dirty="0"/>
              <a:t>router. The solution is the cache table. When a host or router receives the </a:t>
            </a:r>
            <a:r>
              <a:rPr lang="en-US" altLang="en-US" b="1" dirty="0"/>
              <a:t>corresponding</a:t>
            </a:r>
          </a:p>
          <a:p>
            <a:r>
              <a:rPr lang="en-US" altLang="en-US" b="1" dirty="0"/>
              <a:t>physical address for an IP datagram, the address </a:t>
            </a:r>
            <a:r>
              <a:rPr lang="en-US" altLang="en-US" dirty="0"/>
              <a:t>can be </a:t>
            </a:r>
            <a:r>
              <a:rPr lang="en-US" altLang="en-US" b="1" dirty="0"/>
              <a:t>saved in the cache </a:t>
            </a:r>
            <a:r>
              <a:rPr lang="en-US" altLang="en-US" dirty="0"/>
              <a:t>table. This</a:t>
            </a:r>
          </a:p>
          <a:p>
            <a:r>
              <a:rPr lang="en-US" altLang="en-US" dirty="0"/>
              <a:t>address can be used for the datagrams destined for the same receiver within the next</a:t>
            </a:r>
          </a:p>
          <a:p>
            <a:r>
              <a:rPr lang="en-US" altLang="en-US" dirty="0"/>
              <a:t>few minutes. However, as space in the cache table is very limited, mappings in the cache are </a:t>
            </a:r>
            <a:r>
              <a:rPr lang="en-US" altLang="en-US" b="1" dirty="0"/>
              <a:t>not retained for an unlimited time</a:t>
            </a:r>
            <a:r>
              <a:rPr lang="en-US" altLang="en-US" dirty="0"/>
              <a:t>. </a:t>
            </a:r>
          </a:p>
          <a:p>
            <a:r>
              <a:rPr lang="en-US" altLang="en-US" b="1" dirty="0"/>
              <a:t>Queues</a:t>
            </a:r>
          </a:p>
          <a:p>
            <a:r>
              <a:rPr lang="en-US" altLang="en-US" dirty="0"/>
              <a:t>Our ARP package maintains a set of </a:t>
            </a:r>
            <a:r>
              <a:rPr lang="en-US" altLang="en-US" b="1" dirty="0"/>
              <a:t>queues</a:t>
            </a:r>
            <a:r>
              <a:rPr lang="en-US" altLang="en-US" dirty="0"/>
              <a:t>, </a:t>
            </a:r>
            <a:r>
              <a:rPr lang="en-US" altLang="en-US" b="1" dirty="0"/>
              <a:t>one for each destination</a:t>
            </a:r>
            <a:r>
              <a:rPr lang="en-US" altLang="en-US" dirty="0"/>
              <a:t>, </a:t>
            </a:r>
            <a:r>
              <a:rPr lang="en-US" altLang="en-US" b="1" dirty="0"/>
              <a:t>to hold the IP packets</a:t>
            </a:r>
          </a:p>
          <a:p>
            <a:r>
              <a:rPr lang="en-US" altLang="en-US" dirty="0"/>
              <a:t>while ARP tries to resolve the hardware address. The </a:t>
            </a:r>
            <a:r>
              <a:rPr lang="en-US" altLang="en-US" b="1" u="sng" dirty="0"/>
              <a:t>output module </a:t>
            </a:r>
            <a:r>
              <a:rPr lang="en-US" altLang="en-US" b="1" dirty="0"/>
              <a:t>sends unresolved</a:t>
            </a:r>
          </a:p>
          <a:p>
            <a:r>
              <a:rPr lang="en-US" altLang="en-US" b="1" dirty="0"/>
              <a:t>packets </a:t>
            </a:r>
            <a:r>
              <a:rPr lang="en-US" altLang="en-US" dirty="0"/>
              <a:t>into the corresponding </a:t>
            </a:r>
            <a:r>
              <a:rPr lang="en-US" altLang="en-US" b="1" dirty="0"/>
              <a:t>queue. </a:t>
            </a:r>
            <a:r>
              <a:rPr lang="en-US" altLang="en-US" dirty="0"/>
              <a:t>The </a:t>
            </a:r>
            <a:r>
              <a:rPr lang="en-US" altLang="en-US" b="1" u="sng" dirty="0"/>
              <a:t>input module </a:t>
            </a:r>
            <a:r>
              <a:rPr lang="en-US" altLang="en-US" b="1" dirty="0"/>
              <a:t>removes a packet from a queue</a:t>
            </a:r>
          </a:p>
          <a:p>
            <a:r>
              <a:rPr lang="en-US" altLang="en-US" dirty="0"/>
              <a:t>and </a:t>
            </a:r>
            <a:r>
              <a:rPr lang="en-US" altLang="en-US" b="1" dirty="0"/>
              <a:t>sends it</a:t>
            </a:r>
            <a:r>
              <a:rPr lang="en-US" altLang="en-US" dirty="0"/>
              <a:t>, </a:t>
            </a:r>
            <a:r>
              <a:rPr lang="en-US" altLang="en-US" b="1" dirty="0"/>
              <a:t>with the resolved physical address</a:t>
            </a:r>
            <a:r>
              <a:rPr lang="en-US" altLang="en-US" dirty="0"/>
              <a:t>, </a:t>
            </a:r>
            <a:r>
              <a:rPr lang="en-US" altLang="en-US" b="1" dirty="0"/>
              <a:t>to the data link layer </a:t>
            </a:r>
            <a:r>
              <a:rPr lang="en-US" altLang="en-US" dirty="0"/>
              <a:t>for transmission. </a:t>
            </a:r>
          </a:p>
          <a:p>
            <a:r>
              <a:rPr lang="en-US" altLang="en-US" b="1" dirty="0"/>
              <a:t>Output module </a:t>
            </a:r>
            <a:endParaRPr lang="en-US" altLang="en-US" dirty="0"/>
          </a:p>
          <a:p>
            <a:r>
              <a:rPr lang="en-US" altLang="en-US" dirty="0"/>
              <a:t>The </a:t>
            </a:r>
            <a:r>
              <a:rPr lang="en-US" altLang="en-US" b="1" dirty="0"/>
              <a:t>output module </a:t>
            </a:r>
            <a:r>
              <a:rPr lang="en-US" altLang="en-US" dirty="0"/>
              <a:t>waits for an IP packet from the IP software. The output module</a:t>
            </a:r>
          </a:p>
          <a:p>
            <a:r>
              <a:rPr lang="en-US" altLang="en-US" dirty="0"/>
              <a:t>checks the cache table to find an entry corresponding to the destination IP address of</a:t>
            </a:r>
          </a:p>
          <a:p>
            <a:r>
              <a:rPr lang="en-US" altLang="en-US" dirty="0"/>
              <a:t>this packet. The destination IP address of the IP packet must match the protocol address</a:t>
            </a:r>
          </a:p>
          <a:p>
            <a:r>
              <a:rPr lang="en-US" altLang="en-US" dirty="0"/>
              <a:t>of the entry. If the entry is found and the state of the entry is RESOLVED, the packet along</a:t>
            </a:r>
          </a:p>
          <a:p>
            <a:r>
              <a:rPr lang="en-US" altLang="en-US" dirty="0"/>
              <a:t>with the destination hardware address is passed to the data link layer for transmission.</a:t>
            </a:r>
          </a:p>
          <a:p>
            <a:r>
              <a:rPr lang="en-US" altLang="en-US" dirty="0"/>
              <a:t>If the entry is found and the state of the entry is PENDING, the packet waits until</a:t>
            </a:r>
          </a:p>
          <a:p>
            <a:r>
              <a:rPr lang="en-US" altLang="en-US" dirty="0"/>
              <a:t>the destination hardware address is found. Because the state is PENDING, there is a</a:t>
            </a:r>
          </a:p>
          <a:p>
            <a:r>
              <a:rPr lang="en-US" altLang="en-US" dirty="0"/>
              <a:t>queue already created for this destination. The module sends the packet to this queue.</a:t>
            </a:r>
          </a:p>
          <a:p>
            <a:r>
              <a:rPr lang="en-US" altLang="en-US" dirty="0"/>
              <a:t>If no entry is found, the module creates a queue and enqueues the packet. A new</a:t>
            </a:r>
          </a:p>
          <a:p>
            <a:r>
              <a:rPr lang="en-US" altLang="en-US" dirty="0"/>
              <a:t>entry with the state of PENDING is created for this destination and the value of the</a:t>
            </a:r>
          </a:p>
          <a:p>
            <a:r>
              <a:rPr lang="en-US" altLang="en-US" dirty="0"/>
              <a:t>ATTEMPTS field is set to 1. An ARP request packet is then broadcast.</a:t>
            </a:r>
          </a:p>
          <a:p>
            <a:r>
              <a:rPr lang="en-US" altLang="en-US" b="1" dirty="0"/>
              <a:t>Input module</a:t>
            </a:r>
            <a:endParaRPr lang="en-US" altLang="en-US" dirty="0"/>
          </a:p>
          <a:p>
            <a:r>
              <a:rPr lang="en-US" altLang="en-US" b="1" dirty="0"/>
              <a:t>The input module </a:t>
            </a:r>
            <a:r>
              <a:rPr lang="en-US" altLang="en-US" dirty="0"/>
              <a:t>waits until an ARP packet (request or reply) arrives. The input</a:t>
            </a:r>
          </a:p>
          <a:p>
            <a:r>
              <a:rPr lang="en-US" altLang="en-US" dirty="0"/>
              <a:t>module checks the cache table to find an entry corresponding to this ARP packet. The</a:t>
            </a:r>
          </a:p>
          <a:p>
            <a:r>
              <a:rPr lang="en-US" altLang="en-US" dirty="0"/>
              <a:t>target protocol address should match the protocol address of the entry.</a:t>
            </a:r>
          </a:p>
          <a:p>
            <a:r>
              <a:rPr lang="en-US" altLang="en-US" dirty="0"/>
              <a:t>If the entry is found and the state of the entry is PENDING, the module updates the</a:t>
            </a:r>
          </a:p>
          <a:p>
            <a:r>
              <a:rPr lang="en-US" altLang="en-US" dirty="0"/>
              <a:t>entry by copying the target hardware address in the packet to the hardware address field</a:t>
            </a:r>
          </a:p>
          <a:p>
            <a:r>
              <a:rPr lang="en-US" altLang="en-US" dirty="0"/>
              <a:t>of the entry and changing the state to RESOLVED. The module also sets the value of</a:t>
            </a:r>
          </a:p>
          <a:p>
            <a:r>
              <a:rPr lang="en-US" altLang="en-US" dirty="0"/>
              <a:t>the TIME-OUT for this entry. It then dequeues the packets from the corresponding</a:t>
            </a:r>
          </a:p>
          <a:p>
            <a:r>
              <a:rPr lang="en-US" altLang="en-US" dirty="0"/>
              <a:t>queue, one by one, and delivers them along with the hardware address to the data link</a:t>
            </a:r>
          </a:p>
          <a:p>
            <a:r>
              <a:rPr lang="en-US" altLang="en-US" dirty="0"/>
              <a:t>layer for transmission.</a:t>
            </a:r>
          </a:p>
          <a:p>
            <a:r>
              <a:rPr lang="en-US" altLang="en-US" dirty="0"/>
              <a:t>If the entry is found and the state is RESOLVED, the module still updates the</a:t>
            </a:r>
          </a:p>
          <a:p>
            <a:r>
              <a:rPr lang="en-US" altLang="en-US" dirty="0"/>
              <a:t>entry. This is because the target hardware address could have been changed. The value</a:t>
            </a:r>
          </a:p>
          <a:p>
            <a:r>
              <a:rPr lang="en-US" altLang="en-US" dirty="0"/>
              <a:t>of the TIME-OUT field is also reset.</a:t>
            </a:r>
          </a:p>
          <a:p>
            <a:r>
              <a:rPr lang="en-US" altLang="en-US" dirty="0"/>
              <a:t>If the entry is not found, the module creates a new entry and adds it to the table.</a:t>
            </a:r>
          </a:p>
          <a:p>
            <a:r>
              <a:rPr lang="en-US" altLang="en-US" dirty="0"/>
              <a:t>The protocol requires that any information received is added to the table for future use.</a:t>
            </a:r>
          </a:p>
          <a:p>
            <a:r>
              <a:rPr lang="en-US" altLang="en-US" dirty="0"/>
              <a:t>The state is set to RESOLVED and TIME-OUT is set.</a:t>
            </a:r>
          </a:p>
          <a:p>
            <a:r>
              <a:rPr lang="en-US" altLang="en-US" dirty="0"/>
              <a:t>Now the module checks to see if the arrived ARP packet is a request. If it is, the</a:t>
            </a:r>
          </a:p>
          <a:p>
            <a:r>
              <a:rPr lang="en-US" altLang="en-US" dirty="0"/>
              <a:t>module immediately creates an ARP reply message and sends it to the sender. The ARP</a:t>
            </a:r>
          </a:p>
          <a:p>
            <a:r>
              <a:rPr lang="en-US" altLang="en-US" dirty="0"/>
              <a:t>reply packet is created by changing the value of the operation field from request to</a:t>
            </a:r>
          </a:p>
          <a:p>
            <a:r>
              <a:rPr lang="en-US" altLang="en-US" dirty="0"/>
              <a:t>reply and filling in the target hardware address.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C767BC08-4FDA-4757-8A86-C1B9C5F08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C8193F6-6CE9-4DA7-9B30-B27538DC0B0F}" type="slidenum">
              <a:rPr lang="en-US" altLang="en-US" b="0" smtClean="0">
                <a:latin typeface="Times New Roman" panose="02020603050405020304" pitchFamily="18" charset="0"/>
              </a:rPr>
              <a:pPr/>
              <a:t>17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280A1DC0-965D-4715-9037-175F6177FD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5DB6478C-E02A-4999-905C-46C38CCF7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Cache Table Entries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08D46C55-F450-4377-AC66-457653D90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AD7D870-C453-44CB-930C-F837867BFE3B}" type="slidenum">
              <a:rPr lang="en-US" altLang="en-US" b="0" smtClean="0">
                <a:latin typeface="Times New Roman" panose="02020603050405020304" pitchFamily="18" charset="0"/>
              </a:rPr>
              <a:pPr/>
              <a:t>18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43942846-8D83-43AF-BAC2-6D20BCBB92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3C74A00A-003B-4287-AED2-2EA969A51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Reply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D0ADB32C-909C-47D0-A440-B7E9F9C25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CD9A50C-7488-4263-B0CB-E7C349734910}" type="slidenum">
              <a:rPr lang="en-US" altLang="en-US" b="0" smtClean="0">
                <a:latin typeface="Times New Roman" panose="02020603050405020304" pitchFamily="18" charset="0"/>
              </a:rPr>
              <a:pPr/>
              <a:t>20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https://man7.org/linux/man-pages/man7/arp.7.html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mcast_solicit</a:t>
            </a:r>
            <a:r>
              <a:rPr lang="en-US" dirty="0"/>
              <a:t> (since Linux 2.2)</a:t>
            </a:r>
          </a:p>
          <a:p>
            <a:r>
              <a:rPr lang="en-US" dirty="0"/>
              <a:t>The maximum number of attempts to resolve an address by multicast/broadcast before marking the entry as unreachable. </a:t>
            </a:r>
            <a:r>
              <a:rPr lang="en-US" b="1" dirty="0"/>
              <a:t>Defaults to 3</a:t>
            </a:r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0C8771-1CC5-4C56-A1E7-A22EC39AAA29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8091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788F59C7-617C-4B47-9BDD-97B3779BF0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65033633-431C-4268-80E0-43D4ACB35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IN" altLang="en-US"/>
              <a:t>Status &amp; Time-Out</a:t>
            </a:r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26FB7914-0275-481F-9AD2-3F5AC1F14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38E27A6-79BE-4DD0-8964-1650C1F5A18F}" type="slidenum">
              <a:rPr lang="en-US" altLang="en-US" b="0" smtClean="0">
                <a:latin typeface="Times New Roman" panose="02020603050405020304" pitchFamily="18" charset="0"/>
              </a:rPr>
              <a:pPr/>
              <a:t>23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https://man7.org/linux/man-pages/man7/arp.7.html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mcast_solicit</a:t>
            </a:r>
            <a:r>
              <a:rPr lang="en-US" dirty="0"/>
              <a:t> (since Linux 2.2)</a:t>
            </a:r>
          </a:p>
          <a:p>
            <a:r>
              <a:rPr lang="en-US" dirty="0"/>
              <a:t>The maximum number of attempts to resolve an address by multicast/broadcast before marking the entry as unreachable. </a:t>
            </a:r>
            <a:r>
              <a:rPr lang="en-US" b="1" dirty="0"/>
              <a:t>Defaults to 3 </a:t>
            </a:r>
          </a:p>
          <a:p>
            <a:endParaRPr lang="en-US" b="1" dirty="0"/>
          </a:p>
          <a:p>
            <a:r>
              <a:rPr lang="en-IN" sz="12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We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can override Default attempt 3 by -</a:t>
            </a:r>
          </a:p>
          <a:p>
            <a:r>
              <a:rPr lang="en-IN" dirty="0" err="1"/>
              <a:t>arping</a:t>
            </a:r>
            <a:r>
              <a:rPr lang="en-IN" dirty="0"/>
              <a:t> - send ARP REQUEST to a neighbour host 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SYNOPSIS        </a:t>
            </a:r>
          </a:p>
          <a:p>
            <a:r>
              <a:rPr lang="en-IN" b="1" dirty="0" err="1">
                <a:effectLst/>
              </a:rPr>
              <a:t>arping</a:t>
            </a:r>
            <a:r>
              <a:rPr lang="en-IN" b="1" dirty="0">
                <a:effectLst/>
              </a:rPr>
              <a:t> </a:t>
            </a:r>
            <a:r>
              <a:rPr lang="en-IN" dirty="0"/>
              <a:t>[</a:t>
            </a:r>
            <a:r>
              <a:rPr lang="en-IN" b="1" dirty="0">
                <a:effectLst/>
              </a:rPr>
              <a:t>-</a:t>
            </a:r>
            <a:r>
              <a:rPr lang="en-IN" b="1" dirty="0" err="1">
                <a:effectLst/>
              </a:rPr>
              <a:t>AbDfhqUV</a:t>
            </a:r>
            <a:r>
              <a:rPr lang="en-IN" dirty="0"/>
              <a:t>] [</a:t>
            </a:r>
            <a:r>
              <a:rPr lang="en-IN" b="1" dirty="0">
                <a:effectLst/>
              </a:rPr>
              <a:t>-c </a:t>
            </a:r>
            <a:r>
              <a:rPr lang="en-IN" i="1" dirty="0">
                <a:effectLst/>
              </a:rPr>
              <a:t>count</a:t>
            </a:r>
            <a:r>
              <a:rPr lang="en-IN" dirty="0"/>
              <a:t>] [</a:t>
            </a:r>
            <a:r>
              <a:rPr lang="en-IN" b="1" dirty="0">
                <a:effectLst/>
              </a:rPr>
              <a:t>-w </a:t>
            </a:r>
            <a:r>
              <a:rPr lang="en-IN" i="1" dirty="0">
                <a:effectLst/>
              </a:rPr>
              <a:t>deadline</a:t>
            </a:r>
            <a:r>
              <a:rPr lang="en-IN" dirty="0"/>
              <a:t>] [</a:t>
            </a:r>
            <a:r>
              <a:rPr lang="en-IN" b="1" dirty="0">
                <a:effectLst/>
              </a:rPr>
              <a:t>-</a:t>
            </a:r>
            <a:r>
              <a:rPr lang="en-IN" b="1" dirty="0" err="1">
                <a:effectLst/>
              </a:rPr>
              <a:t>i</a:t>
            </a:r>
            <a:r>
              <a:rPr lang="en-IN" b="1" dirty="0">
                <a:effectLst/>
              </a:rPr>
              <a:t> </a:t>
            </a:r>
            <a:r>
              <a:rPr lang="en-IN" i="1" dirty="0">
                <a:effectLst/>
              </a:rPr>
              <a:t>interval</a:t>
            </a:r>
            <a:r>
              <a:rPr lang="en-IN" dirty="0"/>
              <a:t>] [</a:t>
            </a:r>
            <a:r>
              <a:rPr lang="en-IN" b="1" dirty="0">
                <a:effectLst/>
              </a:rPr>
              <a:t>-s </a:t>
            </a:r>
            <a:r>
              <a:rPr lang="en-IN" i="1" dirty="0">
                <a:effectLst/>
              </a:rPr>
              <a:t>source</a:t>
            </a:r>
            <a:r>
              <a:rPr lang="en-IN" dirty="0"/>
              <a:t>] [</a:t>
            </a:r>
            <a:r>
              <a:rPr lang="en-IN" b="1" dirty="0">
                <a:effectLst/>
              </a:rPr>
              <a:t>-I </a:t>
            </a:r>
            <a:r>
              <a:rPr lang="en-IN" i="1" dirty="0">
                <a:effectLst/>
              </a:rPr>
              <a:t>interface</a:t>
            </a:r>
            <a:r>
              <a:rPr lang="en-IN" dirty="0"/>
              <a:t>] {destination}    -c count</a:t>
            </a:r>
            <a:br>
              <a:rPr lang="en-IN" dirty="0"/>
            </a:br>
            <a:r>
              <a:rPr lang="en-IN" dirty="0"/>
              <a:t>           Stop after sending count ARP REQUEST packets. </a:t>
            </a:r>
          </a:p>
          <a:p>
            <a:pPr rtl="0"/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rtl="0"/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-c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Stop after sending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ARP REQUEST packets. </a:t>
            </a:r>
            <a:br>
              <a:rPr lang="en-US" dirty="0"/>
            </a:br>
            <a:endParaRPr lang="en-US" dirty="0"/>
          </a:p>
          <a:p>
            <a:pPr rtl="0"/>
            <a:endParaRPr 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-w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deadline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Specify a timeout, in seconds, before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arping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exits regardless of how many packets have been sent or received. In this case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arping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does not stop after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packet are sent, it waits either for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deadline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expire or until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probes are answered.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-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interval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Specify an interval, in seconds, between packets.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0C8771-1CC5-4C56-A1E7-A22EC39AAA29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802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800E5035-082B-4F6F-841A-53499CD714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D71926A1-4458-4B2B-89E7-C4FE57307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From input module it is –Reply Packet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AACCF15B-AA9B-4D89-B14D-978F784F70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3FD492C-7963-4F2B-9FE3-C2F1522277A4}" type="slidenum">
              <a:rPr lang="en-US" altLang="en-US" b="0" smtClean="0">
                <a:latin typeface="Times New Roman" panose="02020603050405020304" pitchFamily="18" charset="0"/>
              </a:rPr>
              <a:pPr/>
              <a:t>29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Twenty-five seconds later, the cache-control module updates every entry. The time-out values</a:t>
            </a:r>
          </a:p>
          <a:p>
            <a:r>
              <a:rPr lang="en-US" sz="1200" dirty="0"/>
              <a:t>for the first three resolved entries are decremented by 60. The time-out value for the last resolved entry is decremented by 25. The state of the next-to-the last entry is changed to FREE</a:t>
            </a:r>
          </a:p>
          <a:p>
            <a:r>
              <a:rPr lang="en-US" sz="1200" dirty="0"/>
              <a:t>because the time-out is zero. For each of the three pending entries, the value of the attempts</a:t>
            </a:r>
          </a:p>
          <a:p>
            <a:r>
              <a:rPr lang="en-US" sz="1200" dirty="0"/>
              <a:t>field is incremented by one. After incrementing, the attempts value for one entry (the one with</a:t>
            </a:r>
          </a:p>
          <a:p>
            <a:r>
              <a:rPr lang="en-US" sz="1200" dirty="0"/>
              <a:t>IP address 201.11.56.7) is more than the maximum; the state is changed to FREE, the queue</a:t>
            </a:r>
          </a:p>
          <a:p>
            <a:r>
              <a:rPr lang="en-US" sz="1200" dirty="0"/>
              <a:t>is deleted, and an ICMP message is sent to the original destination</a:t>
            </a: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0C8771-1CC5-4C56-A1E7-A22EC39AAA29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614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0C8771-1CC5-4C56-A1E7-A22EC39AAA29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5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1BDDFD28-901B-4738-9A43-16CB00F3D2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D362F056-3EAF-44B6-B3B5-474FF39CF1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ARP &amp; RAPR are the auxiliary Protocols in Network Layer. </a:t>
            </a:r>
          </a:p>
          <a:p>
            <a:r>
              <a:rPr lang="en-US" altLang="en-US"/>
              <a:t>The protocol was </a:t>
            </a:r>
            <a:r>
              <a:rPr lang="en-US" altLang="en-US" b="1"/>
              <a:t>rendered obsolete by more modern techniques and protocols such as BOOTP and DHCP</a:t>
            </a:r>
            <a:r>
              <a:rPr lang="en-US" altLang="en-US"/>
              <a:t> (Dynamic Host Configuration Protocol)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B025EEC6-2230-4885-B889-D2D811964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7343F69-77E8-4F90-BA8A-D7F7E73F6569}" type="slidenum">
              <a:rPr lang="en-US" altLang="en-US" b="0" smtClean="0">
                <a:latin typeface="Times New Roman" panose="02020603050405020304" pitchFamily="18" charset="0"/>
              </a:rPr>
              <a:pPr/>
              <a:t>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3F8F5422-4839-4B21-A3D8-DE6BB5D427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279A9AEA-A09D-4362-8652-63EC156A0F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This figure gives idea about Network layer Functionalities at each router.</a:t>
            </a:r>
          </a:p>
          <a:p>
            <a:r>
              <a:rPr lang="en-US" altLang="en-US"/>
              <a:t>Network Layer of Sender and  Destinations have some similar functionalities </a:t>
            </a:r>
          </a:p>
          <a:p>
            <a:r>
              <a:rPr lang="en-US" altLang="en-US"/>
              <a:t>In this chapter focus is on ARP.</a:t>
            </a:r>
          </a:p>
          <a:p>
            <a:r>
              <a:rPr lang="en-US" altLang="en-US"/>
              <a:t>Refer-chapter 4 TCP/IP by Forouzan for more details.</a:t>
            </a:r>
          </a:p>
          <a:p>
            <a:endParaRPr lang="en-US" altLang="en-US"/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9934E064-844E-4367-B2AF-E1CB28C61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F95A53C-70FF-4793-ADF2-51D63B815170}" type="slidenum">
              <a:rPr lang="en-US" altLang="en-US" b="0" smtClean="0">
                <a:latin typeface="Times New Roman" panose="02020603050405020304" pitchFamily="18" charset="0"/>
              </a:rPr>
              <a:pPr/>
              <a:t>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AEF6EE73-3841-453A-83C2-BCE91691A7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D4367C6-B50F-45E1-9D52-44BFAF7BC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Possible Simple solutions to find Physical Address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5ED39BCF-551A-4293-A55D-A048D4D02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4815A91-5CC2-4C23-A940-6565642B45D1}" type="slidenum">
              <a:rPr lang="en-US" altLang="en-US" b="0" smtClean="0">
                <a:latin typeface="Times New Roman" panose="02020603050405020304" pitchFamily="18" charset="0"/>
              </a:rPr>
              <a:pPr/>
              <a:t>5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E26AD090-BBCA-44D8-B66A-4F5FBF033C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523A93EE-DADC-453A-AACD-954F12F2D3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Hardware type : 1 for Ethernet.  Protocol Type : (0800)</a:t>
            </a:r>
            <a:r>
              <a:rPr lang="en-US" altLang="en-US" baseline="-25000" dirty="0"/>
              <a:t>16</a:t>
            </a:r>
            <a:r>
              <a:rPr lang="en-US" altLang="en-US" dirty="0"/>
              <a:t>  H/w Length : 6 for Ethernet. Protocol length : 4 for IP. </a:t>
            </a:r>
          </a:p>
          <a:p>
            <a:endParaRPr lang="en-US" altLang="en-US" dirty="0"/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Hardware Type (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hrd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)  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(https://www.rfc-editor.org/rfc/rfc1060)</a:t>
            </a:r>
            <a:br>
              <a:rPr lang="en-IN" dirty="0"/>
            </a:b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 Type   Description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 ----   -----------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1    Ethernet (10Mb)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2    Experimental Ethernet (3Mb)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3    Amateur Radio AX.25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4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Proteon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ProNET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Token Ring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5    Chaos          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6    IEEE 802 Networks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7    ARCNET         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8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Hyperchannel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 9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Lanstar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  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 10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Autonet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Short Address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 11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LocalTalk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                                 </a:t>
            </a:r>
            <a:br>
              <a:rPr lang="en-IN" dirty="0"/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       12   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LocalNet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(IBM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PCNet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or SYTEK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LocalNET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)  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b="1" dirty="0"/>
              <a:t>Packet Format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Hardware type. </a:t>
            </a:r>
            <a:r>
              <a:rPr lang="en-US" altLang="en-US" dirty="0"/>
              <a:t>This is a </a:t>
            </a:r>
            <a:r>
              <a:rPr lang="en-US" altLang="en-US" b="1" dirty="0"/>
              <a:t>16-bit</a:t>
            </a:r>
            <a:r>
              <a:rPr lang="en-US" altLang="en-US" dirty="0"/>
              <a:t> field defining the type of the network on which</a:t>
            </a:r>
          </a:p>
          <a:p>
            <a:r>
              <a:rPr lang="en-US" altLang="en-US" dirty="0"/>
              <a:t>ARP is running. Each LAN has been assigned an integer based on its type. For</a:t>
            </a:r>
          </a:p>
          <a:p>
            <a:r>
              <a:rPr lang="en-US" altLang="en-US" dirty="0"/>
              <a:t>example, </a:t>
            </a:r>
            <a:r>
              <a:rPr lang="en-US" altLang="en-US" b="1" dirty="0"/>
              <a:t>Ethernet is given the type 1</a:t>
            </a:r>
            <a:r>
              <a:rPr lang="en-US" altLang="en-US" dirty="0"/>
              <a:t>. ARP can be used on any physical network.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Protocol type. </a:t>
            </a:r>
            <a:r>
              <a:rPr lang="en-US" altLang="en-US" dirty="0"/>
              <a:t>This is a </a:t>
            </a:r>
            <a:r>
              <a:rPr lang="en-US" altLang="en-US" b="1" dirty="0"/>
              <a:t>16-bit</a:t>
            </a:r>
            <a:r>
              <a:rPr lang="en-US" altLang="en-US" dirty="0"/>
              <a:t> field defining the protocol. For example, the value</a:t>
            </a:r>
          </a:p>
          <a:p>
            <a:r>
              <a:rPr lang="en-US" altLang="en-US" dirty="0"/>
              <a:t>of this field for the IPv4 protocol is </a:t>
            </a:r>
            <a:r>
              <a:rPr lang="en-US" altLang="en-US" b="1" dirty="0"/>
              <a:t>0800</a:t>
            </a:r>
            <a:r>
              <a:rPr lang="en-US" altLang="en-US" b="1" baseline="-25000" dirty="0"/>
              <a:t>16</a:t>
            </a:r>
            <a:r>
              <a:rPr lang="en-US" altLang="en-US" dirty="0"/>
              <a:t>. ARP can be used with any higher-level</a:t>
            </a:r>
          </a:p>
          <a:p>
            <a:r>
              <a:rPr lang="en-US" altLang="en-US" dirty="0"/>
              <a:t>protocol.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Hardware length. </a:t>
            </a:r>
            <a:r>
              <a:rPr lang="en-US" altLang="en-US" dirty="0"/>
              <a:t>This is an </a:t>
            </a:r>
            <a:r>
              <a:rPr lang="en-US" altLang="en-US" b="1" dirty="0"/>
              <a:t>8-bit</a:t>
            </a:r>
            <a:r>
              <a:rPr lang="en-US" altLang="en-US" dirty="0"/>
              <a:t> field defining the length of the physical address</a:t>
            </a:r>
          </a:p>
          <a:p>
            <a:r>
              <a:rPr lang="en-US" altLang="en-US" dirty="0"/>
              <a:t>in bytes. For example, for Ethernet  MAC address length value is 6.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Protocol length. </a:t>
            </a:r>
            <a:r>
              <a:rPr lang="en-US" altLang="en-US" dirty="0"/>
              <a:t>This is an </a:t>
            </a:r>
            <a:r>
              <a:rPr lang="en-US" altLang="en-US" b="1" dirty="0"/>
              <a:t>8-bit</a:t>
            </a:r>
            <a:r>
              <a:rPr lang="en-US" altLang="en-US" dirty="0"/>
              <a:t> field defining the length of the logical address in</a:t>
            </a:r>
          </a:p>
          <a:p>
            <a:r>
              <a:rPr lang="en-US" altLang="en-US" dirty="0"/>
              <a:t>bytes. For example, for the IPv4 protocol the value is 4.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Operation. </a:t>
            </a:r>
            <a:r>
              <a:rPr lang="en-US" altLang="en-US" dirty="0"/>
              <a:t>This is a </a:t>
            </a:r>
            <a:r>
              <a:rPr lang="en-US" altLang="en-US" b="1" dirty="0"/>
              <a:t>16-bit</a:t>
            </a:r>
            <a:r>
              <a:rPr lang="en-US" altLang="en-US" dirty="0"/>
              <a:t> field defining the type of packet. Two packet types are</a:t>
            </a:r>
          </a:p>
          <a:p>
            <a:r>
              <a:rPr lang="en-US" altLang="en-US" dirty="0"/>
              <a:t>defined: ARP request (1), ARP reply (2).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Sender hardware address. </a:t>
            </a:r>
            <a:r>
              <a:rPr lang="en-US" altLang="en-US" dirty="0"/>
              <a:t>This is a </a:t>
            </a:r>
            <a:r>
              <a:rPr lang="en-US" altLang="en-US" b="1" dirty="0"/>
              <a:t>variable-length field </a:t>
            </a:r>
            <a:r>
              <a:rPr lang="en-US" altLang="en-US" dirty="0"/>
              <a:t>defining the physical</a:t>
            </a:r>
          </a:p>
          <a:p>
            <a:r>
              <a:rPr lang="en-US" altLang="en-US" dirty="0"/>
              <a:t>address of the sender. For example, for </a:t>
            </a:r>
            <a:r>
              <a:rPr lang="en-US" altLang="en-US" b="1" dirty="0"/>
              <a:t>Ethernet</a:t>
            </a:r>
            <a:r>
              <a:rPr lang="en-US" altLang="en-US" dirty="0"/>
              <a:t> this field is </a:t>
            </a:r>
            <a:r>
              <a:rPr lang="en-US" altLang="en-US" b="1" dirty="0"/>
              <a:t>6 bytes long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Sender protocol address. </a:t>
            </a:r>
            <a:r>
              <a:rPr lang="en-US" altLang="en-US" dirty="0"/>
              <a:t>This is a </a:t>
            </a:r>
            <a:r>
              <a:rPr lang="en-US" altLang="en-US" b="1" dirty="0"/>
              <a:t>variable-length</a:t>
            </a:r>
            <a:r>
              <a:rPr lang="en-US" altLang="en-US" dirty="0"/>
              <a:t> field defining the logical (for</a:t>
            </a:r>
          </a:p>
          <a:p>
            <a:r>
              <a:rPr lang="en-US" altLang="en-US" dirty="0"/>
              <a:t>example, IP) address of the sender</a:t>
            </a:r>
            <a:r>
              <a:rPr lang="en-US" altLang="en-US" b="1" dirty="0"/>
              <a:t>. For </a:t>
            </a:r>
            <a:r>
              <a:rPr lang="en-US" altLang="en-US" dirty="0"/>
              <a:t>the </a:t>
            </a:r>
            <a:r>
              <a:rPr lang="en-US" altLang="en-US" b="1" dirty="0"/>
              <a:t>IP protocol</a:t>
            </a:r>
            <a:r>
              <a:rPr lang="en-US" altLang="en-US" dirty="0"/>
              <a:t>, this field is </a:t>
            </a:r>
            <a:r>
              <a:rPr lang="en-US" altLang="en-US" b="1" dirty="0"/>
              <a:t>4 bytes </a:t>
            </a:r>
            <a:r>
              <a:rPr lang="en-US" altLang="en-US" dirty="0"/>
              <a:t>long.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Target hardware address. </a:t>
            </a:r>
            <a:r>
              <a:rPr lang="en-US" altLang="en-US" dirty="0"/>
              <a:t>This is a </a:t>
            </a:r>
            <a:r>
              <a:rPr lang="en-US" altLang="en-US" b="1" dirty="0"/>
              <a:t>variable-length</a:t>
            </a:r>
            <a:r>
              <a:rPr lang="en-US" altLang="en-US" dirty="0"/>
              <a:t> field defining the physical</a:t>
            </a:r>
          </a:p>
          <a:p>
            <a:r>
              <a:rPr lang="en-US" altLang="en-US" dirty="0"/>
              <a:t>address of the target. For example, </a:t>
            </a:r>
            <a:r>
              <a:rPr lang="en-US" altLang="en-US" b="1" dirty="0"/>
              <a:t>for Ethernet </a:t>
            </a:r>
            <a:r>
              <a:rPr lang="en-US" altLang="en-US" dirty="0"/>
              <a:t>this field is </a:t>
            </a:r>
            <a:r>
              <a:rPr lang="en-US" altLang="en-US" b="1" dirty="0"/>
              <a:t>6 bytes </a:t>
            </a:r>
            <a:r>
              <a:rPr lang="en-US" altLang="en-US" dirty="0"/>
              <a:t>long. For an</a:t>
            </a:r>
          </a:p>
          <a:p>
            <a:r>
              <a:rPr lang="en-US" altLang="en-US" dirty="0"/>
              <a:t>ARP request message, this field is </a:t>
            </a:r>
            <a:r>
              <a:rPr lang="en-US" altLang="en-US" b="1" dirty="0"/>
              <a:t>all 0s </a:t>
            </a:r>
            <a:r>
              <a:rPr lang="en-US" altLang="en-US" dirty="0"/>
              <a:t>because the sender does not know the</a:t>
            </a:r>
          </a:p>
          <a:p>
            <a:r>
              <a:rPr lang="en-US" altLang="en-US" dirty="0"/>
              <a:t>physical address of the target.</a:t>
            </a:r>
          </a:p>
          <a:p>
            <a:r>
              <a:rPr lang="en-US" altLang="en-US" dirty="0"/>
              <a:t>❑ </a:t>
            </a:r>
            <a:r>
              <a:rPr lang="en-US" altLang="en-US" b="1" dirty="0"/>
              <a:t>Target protocol address. </a:t>
            </a:r>
            <a:r>
              <a:rPr lang="en-US" altLang="en-US" dirty="0"/>
              <a:t>This is a variable-length field defining the logical (for</a:t>
            </a:r>
          </a:p>
          <a:p>
            <a:r>
              <a:rPr lang="en-US" altLang="en-US" dirty="0"/>
              <a:t>example, IP) address of the target. For the IPv4 protocol, this field is 4 bytes long. </a:t>
            </a:r>
          </a:p>
          <a:p>
            <a:endParaRPr lang="en-US" altLang="en-US" dirty="0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10D029CE-B804-4A40-BB8E-F581533B3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ED0882E-687E-40DE-BF2E-F011763AC891}" type="slidenum">
              <a:rPr lang="en-US" altLang="en-US" b="0" smtClean="0">
                <a:latin typeface="Times New Roman" panose="02020603050405020304" pitchFamily="18" charset="0"/>
              </a:rPr>
              <a:pPr/>
              <a:t>8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6F07A9C8-91F3-4217-99DB-7D8B8C90D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FD2DA2C2-4DB9-4159-98ED-A09C905AC9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The following are four different cases in which the services of ARP can be used (see</a:t>
            </a:r>
          </a:p>
          <a:p>
            <a:r>
              <a:rPr lang="en-US" altLang="en-US"/>
              <a:t>Figure 8.5).</a:t>
            </a:r>
          </a:p>
          <a:p>
            <a:r>
              <a:rPr lang="en-US" altLang="en-US"/>
              <a:t>❑ </a:t>
            </a:r>
            <a:r>
              <a:rPr lang="en-US" altLang="en-US" b="1"/>
              <a:t>Case 1: </a:t>
            </a:r>
            <a:r>
              <a:rPr lang="en-US" altLang="en-US"/>
              <a:t>The sender is a host and wants to send a packet to another host on the same</a:t>
            </a:r>
          </a:p>
          <a:p>
            <a:r>
              <a:rPr lang="en-US" altLang="en-US"/>
              <a:t>network. In this case, the logical address that must be mapped to a physical address</a:t>
            </a:r>
          </a:p>
          <a:p>
            <a:r>
              <a:rPr lang="en-US" altLang="en-US"/>
              <a:t>is the destination IP address in the datagram header.</a:t>
            </a:r>
          </a:p>
          <a:p>
            <a:r>
              <a:rPr lang="en-US" altLang="en-US"/>
              <a:t>❑ </a:t>
            </a:r>
            <a:r>
              <a:rPr lang="en-US" altLang="en-US" b="1"/>
              <a:t>Case 2: </a:t>
            </a:r>
            <a:r>
              <a:rPr lang="en-US" altLang="en-US"/>
              <a:t>The sender is a host and wants to send a packet to another host on another</a:t>
            </a:r>
          </a:p>
          <a:p>
            <a:r>
              <a:rPr lang="en-US" altLang="en-US"/>
              <a:t>network. In this case, the host looks at its routing table and finds the IP address of</a:t>
            </a:r>
          </a:p>
          <a:p>
            <a:r>
              <a:rPr lang="en-US" altLang="en-US"/>
              <a:t>the next hop (router) for this destination. If it does not have a routing table, it looks</a:t>
            </a:r>
          </a:p>
          <a:p>
            <a:r>
              <a:rPr lang="en-US" altLang="en-US"/>
              <a:t>for the IP address of the default router. The IP address of the router becomes the</a:t>
            </a:r>
          </a:p>
          <a:p>
            <a:r>
              <a:rPr lang="en-US" altLang="en-US"/>
              <a:t>logical address that must be mapped to a physical address.</a:t>
            </a:r>
          </a:p>
          <a:p>
            <a:r>
              <a:rPr lang="en-US" altLang="en-US"/>
              <a:t>❑ </a:t>
            </a:r>
            <a:r>
              <a:rPr lang="en-US" altLang="en-US" b="1"/>
              <a:t>Case 3: </a:t>
            </a:r>
            <a:r>
              <a:rPr lang="en-US" altLang="en-US"/>
              <a:t>The sender is a router that has received a datagram destined for a host on</a:t>
            </a:r>
          </a:p>
          <a:p>
            <a:r>
              <a:rPr lang="en-US" altLang="en-US"/>
              <a:t>another network. It checks its routing table and finds the IP address of the next</a:t>
            </a:r>
          </a:p>
          <a:p>
            <a:r>
              <a:rPr lang="en-US" altLang="en-US"/>
              <a:t>router. The IP address of the next router becomes the logical address that must be</a:t>
            </a:r>
          </a:p>
          <a:p>
            <a:r>
              <a:rPr lang="en-US" altLang="en-US"/>
              <a:t>mapped to a physical address.</a:t>
            </a:r>
          </a:p>
          <a:p>
            <a:r>
              <a:rPr lang="en-US" altLang="en-US"/>
              <a:t>❑ </a:t>
            </a:r>
            <a:r>
              <a:rPr lang="en-US" altLang="en-US" b="1"/>
              <a:t>Case 4: </a:t>
            </a:r>
            <a:r>
              <a:rPr lang="en-US" altLang="en-US"/>
              <a:t>The sender is a router that has received a datagram destined for a host in</a:t>
            </a:r>
          </a:p>
          <a:p>
            <a:r>
              <a:rPr lang="en-US" altLang="en-US"/>
              <a:t>the same network. The destination IP address of the datagram becomes the logical</a:t>
            </a:r>
          </a:p>
          <a:p>
            <a:r>
              <a:rPr lang="en-US" altLang="en-US"/>
              <a:t>address that must be mapped to a physical address.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936FD2F1-A2E7-4BE7-9492-ACFE07621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042394F-CF3D-481B-93D1-9FE2C4FCD743}" type="slidenum">
              <a:rPr lang="en-US" altLang="en-US" b="0" smtClean="0">
                <a:latin typeface="Times New Roman" panose="02020603050405020304" pitchFamily="18" charset="0"/>
              </a:rPr>
              <a:pPr/>
              <a:t>10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6B19089-2B8F-4C02-9202-7CA8E02A4A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3ACE9292-BA30-4EC7-8ECE-C047A0383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i="1"/>
              <a:t>ARP data field in this case is 28 bytes </a:t>
            </a:r>
          </a:p>
          <a:p>
            <a:r>
              <a:rPr lang="en-US" altLang="en-US"/>
              <a:t>Considering Example Above in which  Hardware Type is Ethernet Network( Both Source And Target), SO Hardware Address is 6 Byte each</a:t>
            </a:r>
          </a:p>
          <a:p>
            <a:r>
              <a:rPr lang="en-US" altLang="en-US"/>
              <a:t>Protocol which is using service of ARP is IP , Size of fields such as protocol type , protocol length &amp; IP address etc  is as below:</a:t>
            </a:r>
          </a:p>
          <a:p>
            <a:endParaRPr lang="en-US" altLang="en-US"/>
          </a:p>
          <a:p>
            <a:r>
              <a:rPr lang="en-US" altLang="en-US"/>
              <a:t>Hardware type: 16 Bits</a:t>
            </a:r>
          </a:p>
          <a:p>
            <a:r>
              <a:rPr lang="en-US" altLang="en-US"/>
              <a:t>Protocol type “16 bits</a:t>
            </a:r>
          </a:p>
          <a:p>
            <a:r>
              <a:rPr lang="en-US" altLang="en-US"/>
              <a:t>Hardware Length : Byte</a:t>
            </a:r>
          </a:p>
          <a:p>
            <a:r>
              <a:rPr lang="en-US" altLang="en-US"/>
              <a:t>Protocol Length : 2 Byte,</a:t>
            </a:r>
          </a:p>
          <a:p>
            <a:r>
              <a:rPr lang="en-US" altLang="en-US"/>
              <a:t>Operation :2 Byte</a:t>
            </a:r>
          </a:p>
          <a:p>
            <a:r>
              <a:rPr lang="en-US" altLang="en-US"/>
              <a:t>Sender Hardware Address : 6 Byte</a:t>
            </a:r>
          </a:p>
          <a:p>
            <a:r>
              <a:rPr lang="en-US" altLang="en-US"/>
              <a:t>Sender IP: 4Byte</a:t>
            </a:r>
          </a:p>
          <a:p>
            <a:r>
              <a:rPr lang="en-US" altLang="en-US"/>
              <a:t>Target Hardware Address: 4 Byte</a:t>
            </a:r>
          </a:p>
          <a:p>
            <a:r>
              <a:rPr lang="en-US" altLang="en-US"/>
              <a:t>Target IP : 4 Byte</a:t>
            </a:r>
          </a:p>
          <a:p>
            <a:endParaRPr lang="en-US" altLang="en-US"/>
          </a:p>
          <a:p>
            <a:r>
              <a:rPr lang="en-US" altLang="en-US" b="1"/>
              <a:t>Total Size of ARP in this case is 28 Bytes</a:t>
            </a:r>
          </a:p>
          <a:p>
            <a:endParaRPr lang="en-US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5408815A-C358-473F-ACC4-BEBEA675BE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EE2B212-6DF0-42F7-9948-44C6BAF7C587}" type="slidenum">
              <a:rPr lang="en-US" altLang="en-US" b="0" smtClean="0">
                <a:latin typeface="Times New Roman" panose="02020603050405020304" pitchFamily="18" charset="0"/>
              </a:rPr>
              <a:pPr/>
              <a:t>13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8FEBE6D4-24F2-4743-8A03-D2D1EAEBA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D91E21BF-21B6-4E8A-BB3E-4637AE82D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b="1"/>
              <a:t>Type of data encapsulated in Data Frame is  ARP packet and it’s value is indicated as 0806</a:t>
            </a:r>
            <a:r>
              <a:rPr lang="en-US" altLang="en-US" b="1" baseline="-25000"/>
              <a:t>16</a:t>
            </a:r>
            <a:r>
              <a:rPr lang="en-US" altLang="en-US" b="1"/>
              <a:t> in Type/Length field of frame</a:t>
            </a:r>
          </a:p>
          <a:p>
            <a:r>
              <a:rPr lang="en-US" altLang="en-US" b="1"/>
              <a:t>Encapsulation.  Reply Always Unicast</a:t>
            </a:r>
          </a:p>
          <a:p>
            <a:r>
              <a:rPr lang="en-US" altLang="en-US"/>
              <a:t>An ARP packet is encapsulated directly into a data link frame. For example, in Figure 8.4</a:t>
            </a:r>
          </a:p>
          <a:p>
            <a:r>
              <a:rPr lang="en-US" altLang="en-US"/>
              <a:t>an ARP packet is encapsulated in an Ethernet frame. Note that the type field(in Ethernet frame- field just before Data is Type or Length , in this case it is type i.e ARP and its value is 0806</a:t>
            </a:r>
            <a:r>
              <a:rPr lang="en-US" altLang="en-US" baseline="-25000"/>
              <a:t>16)</a:t>
            </a:r>
            <a:r>
              <a:rPr lang="en-US" altLang="en-US"/>
              <a:t> indicates that the data carried by the frame is an ARP packet.</a:t>
            </a:r>
          </a:p>
          <a:p>
            <a:r>
              <a:rPr lang="en-US" altLang="en-US" b="1"/>
              <a:t>Operation</a:t>
            </a:r>
          </a:p>
          <a:p>
            <a:r>
              <a:rPr lang="en-US" altLang="en-US"/>
              <a:t>Let us see how ARP functions on a typical internet. First we describe the steps</a:t>
            </a:r>
          </a:p>
          <a:p>
            <a:r>
              <a:rPr lang="en-US" altLang="en-US"/>
              <a:t>involved. Then we discuss the four cases in which a host or router needs to use ARP.</a:t>
            </a:r>
          </a:p>
          <a:p>
            <a:r>
              <a:rPr lang="en-US" altLang="en-US" b="1" i="1"/>
              <a:t>Steps Involved</a:t>
            </a:r>
          </a:p>
          <a:p>
            <a:r>
              <a:rPr lang="en-US" altLang="en-US"/>
              <a:t>These are seven steps involved in an ARP process:</a:t>
            </a:r>
          </a:p>
          <a:p>
            <a:r>
              <a:rPr lang="en-US" altLang="en-US" b="1"/>
              <a:t>1. </a:t>
            </a:r>
            <a:r>
              <a:rPr lang="en-US" altLang="en-US"/>
              <a:t>The sender knows the IP address of the target. We will see how the sender obtains</a:t>
            </a:r>
          </a:p>
          <a:p>
            <a:r>
              <a:rPr lang="en-US" altLang="en-US"/>
              <a:t>this shortly.</a:t>
            </a:r>
          </a:p>
          <a:p>
            <a:r>
              <a:rPr lang="en-US" altLang="en-US" b="1"/>
              <a:t>2. </a:t>
            </a:r>
            <a:r>
              <a:rPr lang="en-US" altLang="en-US"/>
              <a:t>IP asks ARP to create an ARP request message, filling in the sender physical</a:t>
            </a:r>
          </a:p>
          <a:p>
            <a:r>
              <a:rPr lang="en-US" altLang="en-US"/>
              <a:t>address, the sender IP address, and the target IP address. The target physical</a:t>
            </a:r>
          </a:p>
          <a:p>
            <a:r>
              <a:rPr lang="en-US" altLang="en-US"/>
              <a:t>address field is filled with 0s. </a:t>
            </a:r>
          </a:p>
          <a:p>
            <a:r>
              <a:rPr lang="en-US" altLang="en-US" b="1"/>
              <a:t>3. </a:t>
            </a:r>
            <a:r>
              <a:rPr lang="en-US" altLang="en-US"/>
              <a:t>The message is passed to the data link layer where it is encapsulated in a frame</a:t>
            </a:r>
          </a:p>
          <a:p>
            <a:r>
              <a:rPr lang="en-US" altLang="en-US"/>
              <a:t>using the physical address of the sender as the source address and the physical</a:t>
            </a:r>
          </a:p>
          <a:p>
            <a:r>
              <a:rPr lang="en-US" altLang="en-US"/>
              <a:t>broadcast address as the destination address.</a:t>
            </a:r>
          </a:p>
          <a:p>
            <a:r>
              <a:rPr lang="en-US" altLang="en-US" b="1"/>
              <a:t>4. </a:t>
            </a:r>
            <a:r>
              <a:rPr lang="en-US" altLang="en-US"/>
              <a:t>Every host or router receives the frame. Because the frame contains a broadcast destination</a:t>
            </a:r>
          </a:p>
          <a:p>
            <a:r>
              <a:rPr lang="en-US" altLang="en-US"/>
              <a:t>address, all stations remove the message and pass it to ARP. All machines</a:t>
            </a:r>
          </a:p>
          <a:p>
            <a:r>
              <a:rPr lang="en-US" altLang="en-US"/>
              <a:t>except the one targeted drop the packet. The target machine recognizes the IP address.</a:t>
            </a:r>
          </a:p>
          <a:p>
            <a:r>
              <a:rPr lang="en-US" altLang="en-US" b="1"/>
              <a:t>5. </a:t>
            </a:r>
            <a:r>
              <a:rPr lang="en-US" altLang="en-US"/>
              <a:t>The target machine replies with an ARP reply message that contains its physical address. The message is unicast.</a:t>
            </a:r>
          </a:p>
          <a:p>
            <a:r>
              <a:rPr lang="en-US" altLang="en-US" b="1"/>
              <a:t>6. </a:t>
            </a:r>
            <a:r>
              <a:rPr lang="en-US" altLang="en-US"/>
              <a:t>The sender receives the reply message. It now knows the physical address of the target machine.</a:t>
            </a:r>
          </a:p>
          <a:p>
            <a:r>
              <a:rPr lang="en-US" altLang="en-US" b="1"/>
              <a:t>7. </a:t>
            </a:r>
            <a:r>
              <a:rPr lang="en-US" altLang="en-US"/>
              <a:t>The IP datagram, which carries data for the target machine, is now encapsulated in a frame and is unicast to the destination.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1486861-9AA8-470D-97AC-4C9596115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9DCF394-E977-4CCC-A579-E6B8548C1776}" type="slidenum">
              <a:rPr lang="en-US" altLang="en-US" b="0" smtClean="0">
                <a:latin typeface="Times New Roman" panose="02020603050405020304" pitchFamily="18" charset="0"/>
              </a:rPr>
              <a:pPr/>
              <a:t>14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6C9A9C84-CD20-4ADB-8A00-4C77CB5B09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>
            <a:extLst>
              <a:ext uri="{FF2B5EF4-FFF2-40B4-BE49-F238E27FC236}">
                <a16:creationId xmlns:a16="http://schemas.microsoft.com/office/drawing/2014/main" id="{03D107F2-C4F5-49DF-8334-FC5DCB8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/>
              <a:t>A technique called </a:t>
            </a:r>
            <a:r>
              <a:rPr lang="en-US" altLang="en-US" i="1" dirty="0"/>
              <a:t>proxy </a:t>
            </a:r>
            <a:r>
              <a:rPr lang="en-US" altLang="en-US" dirty="0"/>
              <a:t>ARP is used to create a subnetting effect. A </a:t>
            </a:r>
            <a:r>
              <a:rPr lang="en-US" altLang="en-US" b="1" dirty="0"/>
              <a:t>proxy ARP </a:t>
            </a:r>
            <a:r>
              <a:rPr lang="en-US" altLang="en-US" dirty="0"/>
              <a:t>is an</a:t>
            </a:r>
          </a:p>
          <a:p>
            <a:r>
              <a:rPr lang="en-US" altLang="en-US" dirty="0"/>
              <a:t>ARP that acts on behalf of a set of hosts. Whenever a router running a proxy ARP</a:t>
            </a:r>
          </a:p>
          <a:p>
            <a:r>
              <a:rPr lang="en-US" altLang="en-US" dirty="0"/>
              <a:t>receives an ARP request looking for the IP address of one of these hosts, the router</a:t>
            </a:r>
          </a:p>
          <a:p>
            <a:r>
              <a:rPr lang="en-US" altLang="en-US" dirty="0"/>
              <a:t>sends an ARP reply announcing its own hardware (physical) address. After the router</a:t>
            </a:r>
          </a:p>
          <a:p>
            <a:r>
              <a:rPr lang="en-US" altLang="en-US" dirty="0"/>
              <a:t>receives the actual IP packet, it sends the packet to the appropriate host or router.</a:t>
            </a:r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274A4A70-B81E-42EE-B624-FB78A6B32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DAE8660-71E3-499B-91C2-A8C7C33FDF08}" type="slidenum">
              <a:rPr lang="en-US" altLang="en-US" b="0" smtClean="0">
                <a:latin typeface="Times New Roman" panose="02020603050405020304" pitchFamily="18" charset="0"/>
              </a:rPr>
              <a:pPr/>
              <a:t>15</a:t>
            </a:fld>
            <a:endParaRPr lang="en-US" altLang="en-US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77046156-9784-4512-BC8E-650D2C24D283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F4CAB21-FE25-4180-B5F9-E4E6430BF6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7FB967BD-C10D-4B16-9291-89588937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1B3CB664-0E10-4EC0-98FF-DAF5BBCEA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6DB0492-74E8-4310-BF80-E99EC364CB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3DF0E33B-B806-4969-A16D-961B69B11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8613D3AD-A301-4197-9E6D-4004EA21B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/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F3A1003C-3B5F-477E-9206-BC1F721AC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F8FFCFDE-A6DB-4368-9345-F48212EB3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E8AB305D-0C6B-4AF0-AA71-B5E76EBE39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14" name="Text Box 17">
            <a:extLst>
              <a:ext uri="{FF2B5EF4-FFF2-40B4-BE49-F238E27FC236}">
                <a16:creationId xmlns:a16="http://schemas.microsoft.com/office/drawing/2014/main" id="{7A7B8458-DDDD-49BD-84C4-914E768DC3E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53200"/>
            <a:ext cx="2209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3AF9F79B-3A47-47F8-BD76-BB6EC26B25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7200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  <a:defRPr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0"/>
            <a:ext cx="7772400" cy="146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E48A2587-1B82-49DD-AC52-B0B35B5B7B2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906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563E46C7-1128-47BA-9A8E-304930F0EF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 algn="ctr">
              <a:defRPr sz="1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4336CF04-5CE1-438B-8849-83902D5DCF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C03B553-410B-4476-BB81-49551698CF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93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448C6F1-0BC4-45F5-B8CC-D0417AF44DE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35210A8-1F20-4EC6-80FB-01BD826C2C7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2CE78A-8FC8-4027-99FE-8F1485911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77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9C1C9D0A-AC83-4014-AAA2-57080EDE13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E5CC0F1-D0EC-42B0-97EC-F41074D19D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ABA09-0D09-4181-B702-EBE5B5B234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28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29C794A-E78C-4D16-8B9A-7ED1EBC4FA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A7D27DA7-C77B-4C73-83DE-E08ED6DEB3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591D0-E541-46EA-9723-E60050387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69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8C3B2E5-12D1-4749-B6B0-52E5CC6C1A4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133BB6A-E6C7-4833-8256-0D168B0BF89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22976-19A2-4C4F-ABE2-18CF7A2A9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958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B9F5EDC8-7A29-4143-8A27-765D9434F1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0AF0233-A402-4926-A7A9-96AE6385225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F71C0-7DF5-4373-873D-3F2EF95752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4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2FDACB9-92F3-41E8-BDCA-E1556A86195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FBE4104A-D757-47AE-ADB0-5B56E99CA1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99CF1-1DCF-47AC-B447-32508D979E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318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986D61C2-E991-4669-9141-75A7E0F3348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D5A38F0E-1D5A-4960-B431-F75F0A28756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F88A2-1C94-43B6-A95C-03323B7C40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109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4713E4DC-D13A-4957-A4B3-0CEDF14679C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3" name="Rectangle 13">
            <a:extLst>
              <a:ext uri="{FF2B5EF4-FFF2-40B4-BE49-F238E27FC236}">
                <a16:creationId xmlns:a16="http://schemas.microsoft.com/office/drawing/2014/main" id="{8281095E-10D7-4BA7-8FF3-5CB431A08C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307FF-310B-40B2-AEB7-819B9B69C0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302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0E94795-2B5B-4B43-8957-DFC93856B09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85EB4415-A537-4264-825A-DFE8AD339F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A1FA9-0031-4065-97DD-A94790FFCE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95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821384D-68B6-4D0F-8F5F-0125556D58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3CA708D6-6133-40A6-BC18-5BA9FFAA357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97480-E165-4969-B71F-9806862DF0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2970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>
            <a:extLst>
              <a:ext uri="{FF2B5EF4-FFF2-40B4-BE49-F238E27FC236}">
                <a16:creationId xmlns:a16="http://schemas.microsoft.com/office/drawing/2014/main" id="{1E61C540-39BE-41DE-9281-E3C179C8A26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209933" name="Rectangle 13">
            <a:extLst>
              <a:ext uri="{FF2B5EF4-FFF2-40B4-BE49-F238E27FC236}">
                <a16:creationId xmlns:a16="http://schemas.microsoft.com/office/drawing/2014/main" id="{3F454067-1C34-4665-A191-974D18C0EE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>
              <a:defRPr/>
            </a:pPr>
            <a:fld id="{10E8E83F-5900-4C4A-AEE8-0363DA36CB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slide" Target="slide1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" Target="slide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slide" Target="slide25.xml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slide" Target="slide25.xml"/><Relationship Id="rId4" Type="http://schemas.openxmlformats.org/officeDocument/2006/relationships/image" Target="../media/image22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slide" Target="slide1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1">
            <a:extLst>
              <a:ext uri="{FF2B5EF4-FFF2-40B4-BE49-F238E27FC236}">
                <a16:creationId xmlns:a16="http://schemas.microsoft.com/office/drawing/2014/main" id="{5571E3F9-07A9-4230-AE25-6D91DD2D0A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099" name="Slide Number Placeholder 2">
            <a:extLst>
              <a:ext uri="{FF2B5EF4-FFF2-40B4-BE49-F238E27FC236}">
                <a16:creationId xmlns:a16="http://schemas.microsoft.com/office/drawing/2014/main" id="{A7109BA4-9F90-4618-A889-D7E46F364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B6F9EB2-8A02-468F-A86D-DF7A95FCFB4F}" type="slidenum">
              <a:rPr lang="en-US" altLang="en-US" b="0" smtClean="0"/>
              <a:pPr/>
              <a:t>1</a:t>
            </a:fld>
            <a:endParaRPr lang="en-US" altLang="en-US" b="0"/>
          </a:p>
        </p:txBody>
      </p:sp>
      <p:sp>
        <p:nvSpPr>
          <p:cNvPr id="4100" name="Line 2">
            <a:extLst>
              <a:ext uri="{FF2B5EF4-FFF2-40B4-BE49-F238E27FC236}">
                <a16:creationId xmlns:a16="http://schemas.microsoft.com/office/drawing/2014/main" id="{AA4C119D-8037-42B2-A033-1ECB6731A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2743200"/>
            <a:ext cx="8610600" cy="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101" name="Rectangle 4">
            <a:extLst>
              <a:ext uri="{FF2B5EF4-FFF2-40B4-BE49-F238E27FC236}">
                <a16:creationId xmlns:a16="http://schemas.microsoft.com/office/drawing/2014/main" id="{5CF0B489-3320-4800-BDC4-3B2687527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352800"/>
            <a:ext cx="853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914400" indent="-4572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371600" indent="-4572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828800" indent="-4572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286000" indent="-4572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hlink"/>
                </a:solidFill>
                <a:latin typeface="Times New Roman" panose="02020603050405020304" pitchFamily="18" charset="0"/>
              </a:rPr>
              <a:t>Upon completion you will be able to:</a:t>
            </a:r>
            <a:endParaRPr lang="en-US" altLang="en-US" sz="240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8933" name="Text Box 5">
            <a:extLst>
              <a:ext uri="{FF2B5EF4-FFF2-40B4-BE49-F238E27FC236}">
                <a16:creationId xmlns:a16="http://schemas.microsoft.com/office/drawing/2014/main" id="{0FFA9C55-6656-4757-BB01-759972811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1157288"/>
            <a:ext cx="4216400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en-US" sz="48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ARP and RARP</a:t>
            </a:r>
          </a:p>
        </p:txBody>
      </p:sp>
      <p:sp>
        <p:nvSpPr>
          <p:cNvPr id="4103" name="Text Box 6">
            <a:extLst>
              <a:ext uri="{FF2B5EF4-FFF2-40B4-BE49-F238E27FC236}">
                <a16:creationId xmlns:a16="http://schemas.microsoft.com/office/drawing/2014/main" id="{E9B5C3F3-DAD0-4815-B593-6F12E8A87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9100" y="64008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6B01F1DD-3940-4629-A82A-405529BA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025900"/>
            <a:ext cx="8534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400" i="1">
                <a:latin typeface="Times New Roman" panose="02020603050405020304" pitchFamily="18" charset="0"/>
              </a:rPr>
              <a:t> Understand the need for ARP</a:t>
            </a:r>
          </a:p>
          <a:p>
            <a:pPr>
              <a:buFontTx/>
              <a:buChar char="•"/>
            </a:pPr>
            <a:r>
              <a:rPr lang="en-US" altLang="en-US" sz="2400" i="1">
                <a:latin typeface="Times New Roman" panose="02020603050405020304" pitchFamily="18" charset="0"/>
              </a:rPr>
              <a:t> Understand the cases in which ARP is used</a:t>
            </a:r>
          </a:p>
          <a:p>
            <a:pPr>
              <a:buFontTx/>
              <a:buChar char="•"/>
            </a:pPr>
            <a:r>
              <a:rPr lang="en-US" altLang="en-US" sz="2400" i="1">
                <a:latin typeface="Times New Roman" panose="02020603050405020304" pitchFamily="18" charset="0"/>
              </a:rPr>
              <a:t> Understand the components and interactions in an ARP package</a:t>
            </a:r>
          </a:p>
          <a:p>
            <a:pPr>
              <a:buFontTx/>
              <a:buChar char="•"/>
            </a:pPr>
            <a:r>
              <a:rPr lang="en-US" altLang="en-US" sz="2400" i="1">
                <a:latin typeface="Times New Roman" panose="02020603050405020304" pitchFamily="18" charset="0"/>
              </a:rPr>
              <a:t> Understand the need for RARP</a:t>
            </a: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5660AFB0-18BA-4AC4-B2FF-B92498182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41613"/>
            <a:ext cx="769620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hlink"/>
                </a:solidFill>
                <a:latin typeface="Times New Roman" panose="02020603050405020304" pitchFamily="18" charset="0"/>
              </a:rPr>
              <a:t>Objectives </a:t>
            </a:r>
            <a:b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endParaRPr lang="en-US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1">
            <a:extLst>
              <a:ext uri="{FF2B5EF4-FFF2-40B4-BE49-F238E27FC236}">
                <a16:creationId xmlns:a16="http://schemas.microsoft.com/office/drawing/2014/main" id="{7DF65BC0-685F-4BBF-A422-CA5BFE3CEC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8435" name="Slide Number Placeholder 2">
            <a:extLst>
              <a:ext uri="{FF2B5EF4-FFF2-40B4-BE49-F238E27FC236}">
                <a16:creationId xmlns:a16="http://schemas.microsoft.com/office/drawing/2014/main" id="{8B3BD29C-A774-4AA1-9A88-E0CFB2AF59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8F04F88-820E-47D0-AD86-BD0CE59F43FD}" type="slidenum">
              <a:rPr lang="en-US" altLang="en-US" b="0" smtClean="0"/>
              <a:pPr/>
              <a:t>10</a:t>
            </a:fld>
            <a:endParaRPr lang="en-US" altLang="en-US" b="0"/>
          </a:p>
        </p:txBody>
      </p:sp>
      <p:sp>
        <p:nvSpPr>
          <p:cNvPr id="18436" name="Text Box 2">
            <a:extLst>
              <a:ext uri="{FF2B5EF4-FFF2-40B4-BE49-F238E27FC236}">
                <a16:creationId xmlns:a16="http://schemas.microsoft.com/office/drawing/2014/main" id="{306A9596-EA80-41E2-8077-D6949FFEE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7.6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Four cases using ARP</a:t>
            </a:r>
          </a:p>
        </p:txBody>
      </p:sp>
      <p:sp>
        <p:nvSpPr>
          <p:cNvPr id="18437" name="Rectangle 3">
            <a:extLst>
              <a:ext uri="{FF2B5EF4-FFF2-40B4-BE49-F238E27FC236}">
                <a16:creationId xmlns:a16="http://schemas.microsoft.com/office/drawing/2014/main" id="{567A5970-367F-4C55-8092-3CCF968372A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38" name="Rectangle 4">
            <a:extLst>
              <a:ext uri="{FF2B5EF4-FFF2-40B4-BE49-F238E27FC236}">
                <a16:creationId xmlns:a16="http://schemas.microsoft.com/office/drawing/2014/main" id="{E8196E9B-61C1-436D-B7A1-A6B9A96C30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39" name="Rectangle 5">
            <a:extLst>
              <a:ext uri="{FF2B5EF4-FFF2-40B4-BE49-F238E27FC236}">
                <a16:creationId xmlns:a16="http://schemas.microsoft.com/office/drawing/2014/main" id="{CF3C700A-F999-4A74-B462-E3BDB13AC74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40" name="Rectangle 6">
            <a:extLst>
              <a:ext uri="{FF2B5EF4-FFF2-40B4-BE49-F238E27FC236}">
                <a16:creationId xmlns:a16="http://schemas.microsoft.com/office/drawing/2014/main" id="{E3D37866-219B-4BAD-8B6D-EBD0DE23AFC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41" name="Rectangle 7">
            <a:extLst>
              <a:ext uri="{FF2B5EF4-FFF2-40B4-BE49-F238E27FC236}">
                <a16:creationId xmlns:a16="http://schemas.microsoft.com/office/drawing/2014/main" id="{36F32160-BF5D-4D42-A662-565B653A6FF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42" name="Rectangle 8">
            <a:extLst>
              <a:ext uri="{FF2B5EF4-FFF2-40B4-BE49-F238E27FC236}">
                <a16:creationId xmlns:a16="http://schemas.microsoft.com/office/drawing/2014/main" id="{EA0C9EF0-B717-4D73-A1A8-5A21DEA20F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8443" name="Rectangle 9">
            <a:extLst>
              <a:ext uri="{FF2B5EF4-FFF2-40B4-BE49-F238E27FC236}">
                <a16:creationId xmlns:a16="http://schemas.microsoft.com/office/drawing/2014/main" id="{0EA66477-E095-472A-AA71-40C764089F8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8444" name="Picture 10">
            <a:extLst>
              <a:ext uri="{FF2B5EF4-FFF2-40B4-BE49-F238E27FC236}">
                <a16:creationId xmlns:a16="http://schemas.microsoft.com/office/drawing/2014/main" id="{A44B1041-EA44-4153-944A-D08F64CF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641350"/>
            <a:ext cx="70739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BEE10CF-7C21-46DE-B223-EA56AB275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626100"/>
            <a:ext cx="7056438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rgbClr val="3366F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1">
            <a:extLst>
              <a:ext uri="{FF2B5EF4-FFF2-40B4-BE49-F238E27FC236}">
                <a16:creationId xmlns:a16="http://schemas.microsoft.com/office/drawing/2014/main" id="{C9157087-FAEC-4929-A7CD-D4BB1B8323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0483" name="Slide Number Placeholder 2">
            <a:extLst>
              <a:ext uri="{FF2B5EF4-FFF2-40B4-BE49-F238E27FC236}">
                <a16:creationId xmlns:a16="http://schemas.microsoft.com/office/drawing/2014/main" id="{40C0AF0A-D541-428B-8447-477AA45DA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1E64887-26D4-4C2F-B22C-16E67BB6C51A}" type="slidenum">
              <a:rPr lang="en-US" altLang="en-US" b="0" smtClean="0"/>
              <a:pPr/>
              <a:t>11</a:t>
            </a:fld>
            <a:endParaRPr lang="en-US" altLang="en-US" b="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FF2F9895-365B-4041-B1BB-A9E77B5C9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638425"/>
            <a:ext cx="7543800" cy="1247775"/>
          </a:xfrm>
          <a:prstGeom prst="rect">
            <a:avLst/>
          </a:prstGeom>
          <a:solidFill>
            <a:schemeClr val="bg1"/>
          </a:solidFill>
          <a:ln w="57150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000"/>
              </a:spcAft>
            </a:pPr>
            <a:r>
              <a:rPr lang="en-US" altLang="en-US" sz="3600" i="1" dirty="0">
                <a:latin typeface="Times New Roman" panose="02020603050405020304" pitchFamily="18" charset="0"/>
              </a:rPr>
              <a:t>An </a:t>
            </a:r>
            <a:r>
              <a:rPr lang="en-US" altLang="en-US" sz="36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ARP request </a:t>
            </a:r>
            <a:r>
              <a:rPr lang="en-US" altLang="en-US" sz="3600" i="1" dirty="0">
                <a:latin typeface="Times New Roman" panose="02020603050405020304" pitchFamily="18" charset="0"/>
              </a:rPr>
              <a:t>is </a:t>
            </a:r>
            <a:r>
              <a:rPr lang="en-US" altLang="en-US" sz="36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broadcast</a:t>
            </a:r>
            <a:r>
              <a:rPr lang="en-US" altLang="en-US" sz="3600" i="1" dirty="0">
                <a:latin typeface="Times New Roman" panose="02020603050405020304" pitchFamily="18" charset="0"/>
              </a:rPr>
              <a:t>; </a:t>
            </a:r>
            <a:br>
              <a:rPr lang="en-US" altLang="en-US" sz="3600" i="1" dirty="0">
                <a:latin typeface="Times New Roman" panose="02020603050405020304" pitchFamily="18" charset="0"/>
              </a:rPr>
            </a:br>
            <a:r>
              <a:rPr lang="en-US" altLang="en-US" sz="3600" i="1" dirty="0">
                <a:latin typeface="Times New Roman" panose="02020603050405020304" pitchFamily="18" charset="0"/>
              </a:rPr>
              <a:t>an </a:t>
            </a:r>
            <a:r>
              <a:rPr lang="en-US" altLang="en-US" sz="36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ARP reply </a:t>
            </a:r>
            <a:r>
              <a:rPr lang="en-US" altLang="en-US" sz="3600" i="1" dirty="0">
                <a:latin typeface="Times New Roman" panose="02020603050405020304" pitchFamily="18" charset="0"/>
              </a:rPr>
              <a:t>is </a:t>
            </a:r>
            <a:r>
              <a:rPr lang="en-US" altLang="en-US" sz="3600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unicast</a:t>
            </a:r>
            <a:r>
              <a:rPr lang="en-US" altLang="en-US" sz="3600" i="1" dirty="0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0485" name="PubRRectCallout">
            <a:extLst>
              <a:ext uri="{FF2B5EF4-FFF2-40B4-BE49-F238E27FC236}">
                <a16:creationId xmlns:a16="http://schemas.microsoft.com/office/drawing/2014/main" id="{6ED3A00F-B2A7-4EA6-8D8E-FD28DD290CA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38200" y="1433513"/>
            <a:ext cx="2743200" cy="1143000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17694720 60000 65536"/>
              <a:gd name="T11" fmla="*/ 11796480 60000 65536"/>
              <a:gd name="T12" fmla="*/ 5898240 60000 65536"/>
              <a:gd name="T13" fmla="*/ 5898240 60000 65536"/>
              <a:gd name="T14" fmla="*/ 0 60000 65536"/>
              <a:gd name="T15" fmla="*/ 145 w 21600"/>
              <a:gd name="T16" fmla="*/ 145 h 21600"/>
              <a:gd name="T17" fmla="*/ 21409 w 21600"/>
              <a:gd name="T18" fmla="*/ 17106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532" y="0"/>
                </a:moveTo>
                <a:cubicBezTo>
                  <a:pt x="238" y="0"/>
                  <a:pt x="0" y="238"/>
                  <a:pt x="0" y="532"/>
                </a:cubicBezTo>
                <a:lnTo>
                  <a:pt x="0" y="16745"/>
                </a:lnTo>
                <a:cubicBezTo>
                  <a:pt x="0" y="17039"/>
                  <a:pt x="238" y="17277"/>
                  <a:pt x="532" y="17277"/>
                </a:cubicBezTo>
                <a:lnTo>
                  <a:pt x="2623" y="17277"/>
                </a:lnTo>
                <a:lnTo>
                  <a:pt x="8607" y="21600"/>
                </a:lnTo>
                <a:lnTo>
                  <a:pt x="6515" y="17277"/>
                </a:lnTo>
                <a:lnTo>
                  <a:pt x="21016" y="17277"/>
                </a:lnTo>
                <a:cubicBezTo>
                  <a:pt x="21339" y="17277"/>
                  <a:pt x="21600" y="17039"/>
                  <a:pt x="21600" y="16745"/>
                </a:cubicBezTo>
                <a:lnTo>
                  <a:pt x="21600" y="532"/>
                </a:lnTo>
                <a:cubicBezTo>
                  <a:pt x="21600" y="238"/>
                  <a:pt x="21339" y="0"/>
                  <a:pt x="21016" y="0"/>
                </a:cubicBezTo>
                <a:lnTo>
                  <a:pt x="532" y="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IN"/>
          </a:p>
        </p:txBody>
      </p:sp>
      <p:pic>
        <p:nvPicPr>
          <p:cNvPr id="20486" name="Picture 4">
            <a:extLst>
              <a:ext uri="{FF2B5EF4-FFF2-40B4-BE49-F238E27FC236}">
                <a16:creationId xmlns:a16="http://schemas.microsoft.com/office/drawing/2014/main" id="{532F94EF-4205-46B2-9685-BBF37D858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33513"/>
            <a:ext cx="78263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2549" name="Text Box 5">
            <a:extLst>
              <a:ext uri="{FF2B5EF4-FFF2-40B4-BE49-F238E27FC236}">
                <a16:creationId xmlns:a16="http://schemas.microsoft.com/office/drawing/2014/main" id="{D1CEA9F7-4078-405D-99AC-A7745E5D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585913"/>
            <a:ext cx="120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600" b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Note: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1">
            <a:extLst>
              <a:ext uri="{FF2B5EF4-FFF2-40B4-BE49-F238E27FC236}">
                <a16:creationId xmlns:a16="http://schemas.microsoft.com/office/drawing/2014/main" id="{B8FC66D2-3115-4922-9FCC-0C06259DFD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1507" name="Slide Number Placeholder 2">
            <a:extLst>
              <a:ext uri="{FF2B5EF4-FFF2-40B4-BE49-F238E27FC236}">
                <a16:creationId xmlns:a16="http://schemas.microsoft.com/office/drawing/2014/main" id="{6155E444-4CC2-4EB6-A663-4389EB6295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3209B81-CF61-4100-BCBD-CDC3F2B7B75B}" type="slidenum">
              <a:rPr lang="en-US" altLang="en-US" b="0" smtClean="0"/>
              <a:pPr/>
              <a:t>12</a:t>
            </a:fld>
            <a:endParaRPr lang="en-US" altLang="en-US" b="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427314B7-C8E9-42BA-A551-33A016D6A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411288"/>
            <a:ext cx="8153400" cy="308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>
                <a:latin typeface="Times New Roman" panose="02020603050405020304" pitchFamily="18" charset="0"/>
              </a:rPr>
              <a:t>A host ‘</a:t>
            </a:r>
            <a:r>
              <a:rPr lang="en-US" altLang="en-US" sz="2800" i="1">
                <a:solidFill>
                  <a:srgbClr val="C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en-US" sz="2800" i="1">
                <a:latin typeface="Times New Roman" panose="02020603050405020304" pitchFamily="18" charset="0"/>
              </a:rPr>
              <a:t>’ with IP address </a:t>
            </a:r>
            <a:r>
              <a:rPr lang="en-US" altLang="en-US" sz="2800" i="1">
                <a:solidFill>
                  <a:schemeClr val="hlink"/>
                </a:solidFill>
                <a:latin typeface="Times New Roman" panose="02020603050405020304" pitchFamily="18" charset="0"/>
              </a:rPr>
              <a:t>130.23.43.20</a:t>
            </a:r>
            <a:r>
              <a:rPr lang="en-US" altLang="en-US" sz="2800" i="1">
                <a:latin typeface="Times New Roman" panose="02020603050405020304" pitchFamily="18" charset="0"/>
              </a:rPr>
              <a:t> and physical address </a:t>
            </a:r>
            <a:r>
              <a:rPr lang="en-US" altLang="en-US" sz="2800" i="1">
                <a:solidFill>
                  <a:schemeClr val="hlink"/>
                </a:solidFill>
                <a:latin typeface="Times New Roman" panose="02020603050405020304" pitchFamily="18" charset="0"/>
              </a:rPr>
              <a:t>B2:34:55:10:22:10</a:t>
            </a:r>
            <a:r>
              <a:rPr lang="en-US" altLang="en-US" sz="2800" i="1">
                <a:latin typeface="Times New Roman" panose="02020603050405020304" pitchFamily="18" charset="0"/>
              </a:rPr>
              <a:t> has a packet to send to another host ‘</a:t>
            </a:r>
            <a:r>
              <a:rPr lang="en-US" altLang="en-US" sz="2800" i="1">
                <a:solidFill>
                  <a:srgbClr val="C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en-US" sz="2800" i="1">
                <a:latin typeface="Times New Roman" panose="02020603050405020304" pitchFamily="18" charset="0"/>
              </a:rPr>
              <a:t>’ with IP address </a:t>
            </a:r>
            <a:r>
              <a:rPr lang="en-US" altLang="en-US" sz="2800" i="1">
                <a:solidFill>
                  <a:schemeClr val="hlink"/>
                </a:solidFill>
                <a:latin typeface="Times New Roman" panose="02020603050405020304" pitchFamily="18" charset="0"/>
              </a:rPr>
              <a:t>130.23.43.25</a:t>
            </a:r>
            <a:r>
              <a:rPr lang="en-US" altLang="en-US" sz="2800" i="1">
                <a:latin typeface="Times New Roman" panose="02020603050405020304" pitchFamily="18" charset="0"/>
              </a:rPr>
              <a:t> and physical address </a:t>
            </a:r>
            <a:r>
              <a:rPr lang="en-US" altLang="en-US" sz="2800" i="1">
                <a:solidFill>
                  <a:schemeClr val="hlink"/>
                </a:solidFill>
                <a:latin typeface="Times New Roman" panose="02020603050405020304" pitchFamily="18" charset="0"/>
              </a:rPr>
              <a:t>A4:6E:F4:59:83:AB</a:t>
            </a:r>
            <a:r>
              <a:rPr lang="en-US" altLang="en-US" sz="2800" i="1">
                <a:latin typeface="Times New Roman" panose="02020603050405020304" pitchFamily="18" charset="0"/>
              </a:rPr>
              <a:t> (which is </a:t>
            </a:r>
            <a:r>
              <a:rPr lang="en-US" altLang="en-US" sz="2800" i="1">
                <a:solidFill>
                  <a:srgbClr val="FF0000"/>
                </a:solidFill>
                <a:latin typeface="Times New Roman" panose="02020603050405020304" pitchFamily="18" charset="0"/>
              </a:rPr>
              <a:t>unknown to the first host</a:t>
            </a:r>
            <a:r>
              <a:rPr lang="en-US" altLang="en-US" sz="2800" i="1">
                <a:latin typeface="Times New Roman" panose="02020603050405020304" pitchFamily="18" charset="0"/>
              </a:rPr>
              <a:t>). The two hosts are on the </a:t>
            </a:r>
            <a:r>
              <a:rPr lang="en-US" altLang="en-US" sz="2800" i="1">
                <a:solidFill>
                  <a:srgbClr val="FF0000"/>
                </a:solidFill>
                <a:latin typeface="Times New Roman" panose="02020603050405020304" pitchFamily="18" charset="0"/>
              </a:rPr>
              <a:t>same</a:t>
            </a:r>
            <a:r>
              <a:rPr lang="en-US" altLang="en-US" sz="2800" i="1">
                <a:latin typeface="Times New Roman" panose="02020603050405020304" pitchFamily="18" charset="0"/>
              </a:rPr>
              <a:t> </a:t>
            </a:r>
            <a:r>
              <a:rPr lang="en-US" altLang="en-US" sz="2800" i="1">
                <a:solidFill>
                  <a:srgbClr val="FF0000"/>
                </a:solidFill>
                <a:latin typeface="Times New Roman" panose="02020603050405020304" pitchFamily="18" charset="0"/>
              </a:rPr>
              <a:t>Ethernet network</a:t>
            </a:r>
            <a:r>
              <a:rPr lang="en-US" altLang="en-US" sz="2800" i="1">
                <a:latin typeface="Times New Roman" panose="02020603050405020304" pitchFamily="18" charset="0"/>
              </a:rPr>
              <a:t>. Show the ARP request and reply packets encapsulated in Ethernet frames.</a:t>
            </a:r>
          </a:p>
        </p:txBody>
      </p:sp>
      <p:sp>
        <p:nvSpPr>
          <p:cNvPr id="21509" name="Text Box 3">
            <a:extLst>
              <a:ext uri="{FF2B5EF4-FFF2-40B4-BE49-F238E27FC236}">
                <a16:creationId xmlns:a16="http://schemas.microsoft.com/office/drawing/2014/main" id="{B09F3320-1EA4-4BAA-9879-F8B86B51E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1</a:t>
            </a:r>
          </a:p>
        </p:txBody>
      </p:sp>
      <p:sp>
        <p:nvSpPr>
          <p:cNvPr id="21510" name="Rectangle 4">
            <a:extLst>
              <a:ext uri="{FF2B5EF4-FFF2-40B4-BE49-F238E27FC236}">
                <a16:creationId xmlns:a16="http://schemas.microsoft.com/office/drawing/2014/main" id="{2CF38B3F-C9DD-4DC3-8024-2EF37898A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1" name="Text Box 5">
            <a:extLst>
              <a:ext uri="{FF2B5EF4-FFF2-40B4-BE49-F238E27FC236}">
                <a16:creationId xmlns:a16="http://schemas.microsoft.com/office/drawing/2014/main" id="{1641056E-03D4-4E22-AB3C-AE0919787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5029200"/>
            <a:ext cx="2413000" cy="595313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See Next Slide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1">
            <a:extLst>
              <a:ext uri="{FF2B5EF4-FFF2-40B4-BE49-F238E27FC236}">
                <a16:creationId xmlns:a16="http://schemas.microsoft.com/office/drawing/2014/main" id="{8DD5A8E1-3043-443C-8B1A-A1DA9536E5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2531" name="Slide Number Placeholder 2">
            <a:extLst>
              <a:ext uri="{FF2B5EF4-FFF2-40B4-BE49-F238E27FC236}">
                <a16:creationId xmlns:a16="http://schemas.microsoft.com/office/drawing/2014/main" id="{B55584DB-A847-4A98-BF52-B4DC716E5A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4035AD80-84AE-4E9C-9082-961877B78F42}" type="slidenum">
              <a:rPr lang="en-US" altLang="en-US" b="0" smtClean="0"/>
              <a:pPr/>
              <a:t>13</a:t>
            </a:fld>
            <a:endParaRPr lang="en-US" altLang="en-US" b="0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54D8AFE2-FDB1-4190-8165-AB7550DC5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00163"/>
            <a:ext cx="8153400" cy="461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>
                <a:solidFill>
                  <a:schemeClr val="folHlink"/>
                </a:solidFill>
                <a:latin typeface="Times New Roman" panose="02020603050405020304" pitchFamily="18" charset="0"/>
              </a:rPr>
              <a:t>Solution</a:t>
            </a:r>
            <a:br>
              <a:rPr lang="en-US" altLang="en-US" sz="2800" i="1">
                <a:latin typeface="Times New Roman" panose="02020603050405020304" pitchFamily="18" charset="0"/>
              </a:rPr>
            </a:br>
            <a:r>
              <a:rPr lang="en-US" altLang="en-US" sz="2800" i="1">
                <a:latin typeface="Times New Roman" panose="02020603050405020304" pitchFamily="18" charset="0"/>
              </a:rPr>
              <a:t>Figure 7.7 shows the ARP request and reply packets. Note that the Size of </a:t>
            </a:r>
            <a:r>
              <a:rPr lang="en-US" altLang="en-US" sz="2800" i="1" u="sng">
                <a:latin typeface="Times New Roman" panose="02020603050405020304" pitchFamily="18" charset="0"/>
              </a:rPr>
              <a:t>ARP which is encapsulated as data field in Frame(in this case is) 28 bytes</a:t>
            </a:r>
            <a:r>
              <a:rPr lang="en-US" altLang="en-US" sz="2800" i="1">
                <a:latin typeface="Times New Roman" panose="02020603050405020304" pitchFamily="18" charset="0"/>
              </a:rPr>
              <a:t>, and that the individual addresses do not fit in the 4-byte boundary. 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i="1">
                <a:latin typeface="Times New Roman" panose="02020603050405020304" pitchFamily="18" charset="0"/>
              </a:rPr>
              <a:t>That is why we do not show the regular 4-byte boundaries for these addresses. Also note that the IP addresses are shown in hexadecimal. For information on binary or hexadecimal notation see Appendix B.</a:t>
            </a:r>
          </a:p>
        </p:txBody>
      </p:sp>
      <p:sp>
        <p:nvSpPr>
          <p:cNvPr id="22533" name="Text Box 3">
            <a:extLst>
              <a:ext uri="{FF2B5EF4-FFF2-40B4-BE49-F238E27FC236}">
                <a16:creationId xmlns:a16="http://schemas.microsoft.com/office/drawing/2014/main" id="{9CF7A95E-2601-4474-A523-A65DBF6FE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"/>
            <a:ext cx="5638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1 </a:t>
            </a:r>
            <a:r>
              <a:rPr lang="en-US" altLang="en-US" sz="1400" i="1">
                <a:solidFill>
                  <a:schemeClr val="folHlink"/>
                </a:solidFill>
                <a:latin typeface="Algerian" panose="04020705040A02060702" pitchFamily="82" charset="0"/>
              </a:rPr>
              <a:t>(Continued)</a:t>
            </a:r>
          </a:p>
          <a:p>
            <a:endParaRPr lang="en-US" altLang="en-US" sz="2800" i="1">
              <a:solidFill>
                <a:schemeClr val="folHlink"/>
              </a:solidFill>
              <a:latin typeface="Algerian" panose="04020705040A02060702" pitchFamily="82" charset="0"/>
            </a:endParaRPr>
          </a:p>
        </p:txBody>
      </p:sp>
      <p:sp>
        <p:nvSpPr>
          <p:cNvPr id="22534" name="Rectangle 4">
            <a:extLst>
              <a:ext uri="{FF2B5EF4-FFF2-40B4-BE49-F238E27FC236}">
                <a16:creationId xmlns:a16="http://schemas.microsoft.com/office/drawing/2014/main" id="{B4191CC2-DA8E-4EF7-9560-42369C70F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5ABD124F-F9B2-428A-A97C-2673FC0EB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5999163"/>
            <a:ext cx="2413000" cy="5953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See Next Slide</a:t>
            </a:r>
          </a:p>
        </p:txBody>
      </p:sp>
      <p:sp>
        <p:nvSpPr>
          <p:cNvPr id="22536" name="Rectangle 7">
            <a:extLst>
              <a:ext uri="{FF2B5EF4-FFF2-40B4-BE49-F238E27FC236}">
                <a16:creationId xmlns:a16="http://schemas.microsoft.com/office/drawing/2014/main" id="{7DA2F0DA-85D7-4F53-A2B1-A60EBB02E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1219200"/>
            <a:ext cx="44196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  <a:p>
            <a:r>
              <a:rPr lang="en-US" altLang="en-US"/>
              <a:t>Hardware type: 16 Bits</a:t>
            </a:r>
          </a:p>
          <a:p>
            <a:r>
              <a:rPr lang="en-US" altLang="en-US"/>
              <a:t>Protocol type “16 bits</a:t>
            </a:r>
          </a:p>
          <a:p>
            <a:r>
              <a:rPr lang="en-US" altLang="en-US"/>
              <a:t>Hardware Length : Byte</a:t>
            </a:r>
          </a:p>
          <a:p>
            <a:r>
              <a:rPr lang="en-US" altLang="en-US"/>
              <a:t>Protocol Length : 2 Byte,</a:t>
            </a:r>
          </a:p>
          <a:p>
            <a:r>
              <a:rPr lang="en-US" altLang="en-US"/>
              <a:t>Operation :2 Byte</a:t>
            </a:r>
          </a:p>
          <a:p>
            <a:r>
              <a:rPr lang="en-US" altLang="en-US"/>
              <a:t>Sender Hardware Address : 6 Byte</a:t>
            </a:r>
          </a:p>
          <a:p>
            <a:r>
              <a:rPr lang="en-US" altLang="en-US"/>
              <a:t>Sender IP: 4Byte</a:t>
            </a:r>
          </a:p>
          <a:p>
            <a:r>
              <a:rPr lang="en-US" altLang="en-US"/>
              <a:t>Target Hardware Address: 4 Byte</a:t>
            </a:r>
          </a:p>
          <a:p>
            <a:r>
              <a:rPr lang="en-US" altLang="en-US"/>
              <a:t>Target IP : 4 Byte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1">
            <a:extLst>
              <a:ext uri="{FF2B5EF4-FFF2-40B4-BE49-F238E27FC236}">
                <a16:creationId xmlns:a16="http://schemas.microsoft.com/office/drawing/2014/main" id="{6CC8D2BC-1804-4EA7-B9CD-9771F6A90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4579" name="Slide Number Placeholder 2">
            <a:extLst>
              <a:ext uri="{FF2B5EF4-FFF2-40B4-BE49-F238E27FC236}">
                <a16:creationId xmlns:a16="http://schemas.microsoft.com/office/drawing/2014/main" id="{97F663F1-A6FB-42EC-87C1-CA530E79C1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84E4342-DA85-455B-88A9-4EDF15DC3492}" type="slidenum">
              <a:rPr lang="en-US" altLang="en-US" b="0" smtClean="0"/>
              <a:pPr/>
              <a:t>14</a:t>
            </a:fld>
            <a:endParaRPr lang="en-US" altLang="en-US" b="0"/>
          </a:p>
        </p:txBody>
      </p:sp>
      <p:sp>
        <p:nvSpPr>
          <p:cNvPr id="24580" name="Text Box 2">
            <a:extLst>
              <a:ext uri="{FF2B5EF4-FFF2-40B4-BE49-F238E27FC236}">
                <a16:creationId xmlns:a16="http://schemas.microsoft.com/office/drawing/2014/main" id="{5D412664-AB49-44ED-AA0C-4CB5D9BE8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7.7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Example 1</a:t>
            </a:r>
          </a:p>
        </p:txBody>
      </p:sp>
      <p:sp>
        <p:nvSpPr>
          <p:cNvPr id="24581" name="Rectangle 3">
            <a:extLst>
              <a:ext uri="{FF2B5EF4-FFF2-40B4-BE49-F238E27FC236}">
                <a16:creationId xmlns:a16="http://schemas.microsoft.com/office/drawing/2014/main" id="{32223613-F018-4C98-807F-E15AD82C070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0D3EEA94-F38E-401A-877E-51FA53C6B36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3" name="Rectangle 5">
            <a:extLst>
              <a:ext uri="{FF2B5EF4-FFF2-40B4-BE49-F238E27FC236}">
                <a16:creationId xmlns:a16="http://schemas.microsoft.com/office/drawing/2014/main" id="{91FCC4F4-A9B2-4D57-97ED-8E26FA5551A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4" name="Rectangle 6">
            <a:extLst>
              <a:ext uri="{FF2B5EF4-FFF2-40B4-BE49-F238E27FC236}">
                <a16:creationId xmlns:a16="http://schemas.microsoft.com/office/drawing/2014/main" id="{9F6F5102-8B65-4D33-97DA-B1A65C2425D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5" name="Rectangle 7">
            <a:extLst>
              <a:ext uri="{FF2B5EF4-FFF2-40B4-BE49-F238E27FC236}">
                <a16:creationId xmlns:a16="http://schemas.microsoft.com/office/drawing/2014/main" id="{3025444B-1861-4301-AD84-54628193AB6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6" name="Rectangle 8">
            <a:extLst>
              <a:ext uri="{FF2B5EF4-FFF2-40B4-BE49-F238E27FC236}">
                <a16:creationId xmlns:a16="http://schemas.microsoft.com/office/drawing/2014/main" id="{4FF768A5-630A-41BA-B03A-908CACE626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4587" name="Rectangle 9">
            <a:extLst>
              <a:ext uri="{FF2B5EF4-FFF2-40B4-BE49-F238E27FC236}">
                <a16:creationId xmlns:a16="http://schemas.microsoft.com/office/drawing/2014/main" id="{15BB78C0-653F-4DC3-BD41-32AFD288C3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grpSp>
        <p:nvGrpSpPr>
          <p:cNvPr id="24588" name="Group 3">
            <a:extLst>
              <a:ext uri="{FF2B5EF4-FFF2-40B4-BE49-F238E27FC236}">
                <a16:creationId xmlns:a16="http://schemas.microsoft.com/office/drawing/2014/main" id="{1565CF67-21E4-41AD-9ED4-E2E6655B2F8B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654050"/>
            <a:ext cx="9144000" cy="5594350"/>
            <a:chOff x="-76200" y="654050"/>
            <a:chExt cx="9144000" cy="5594350"/>
          </a:xfrm>
        </p:grpSpPr>
        <p:pic>
          <p:nvPicPr>
            <p:cNvPr id="24590" name="Picture 14">
              <a:extLst>
                <a:ext uri="{FF2B5EF4-FFF2-40B4-BE49-F238E27FC236}">
                  <a16:creationId xmlns:a16="http://schemas.microsoft.com/office/drawing/2014/main" id="{13292EFD-23EB-43C8-8FED-3255EC63A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0" y="654050"/>
              <a:ext cx="6591300" cy="5594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91" name="Rectangle 1">
              <a:extLst>
                <a:ext uri="{FF2B5EF4-FFF2-40B4-BE49-F238E27FC236}">
                  <a16:creationId xmlns:a16="http://schemas.microsoft.com/office/drawing/2014/main" id="{8715FFA9-681C-423B-87C7-2B79D7098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763" y="1474788"/>
              <a:ext cx="259556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b="0">
                  <a:latin typeface="Times New Roman" panose="02020603050405020304" pitchFamily="18" charset="0"/>
                </a:rPr>
                <a:t>Network type -Ethernet  1</a:t>
              </a:r>
              <a:endParaRPr lang="en-US" altLang="en-US"/>
            </a:p>
          </p:txBody>
        </p:sp>
        <p:sp>
          <p:nvSpPr>
            <p:cNvPr id="24592" name="Rectangle 2">
              <a:extLst>
                <a:ext uri="{FF2B5EF4-FFF2-40B4-BE49-F238E27FC236}">
                  <a16:creationId xmlns:a16="http://schemas.microsoft.com/office/drawing/2014/main" id="{0DCD4F8A-F07E-4CAE-83F0-A96A02689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1495425"/>
              <a:ext cx="2332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b="0">
                  <a:latin typeface="Times New Roman" panose="02020603050405020304" pitchFamily="18" charset="0"/>
                </a:rPr>
                <a:t>IPv4 protocol is 0800</a:t>
              </a:r>
              <a:r>
                <a:rPr lang="en-US" altLang="en-US" b="0" baseline="-25000">
                  <a:latin typeface="Times New Roman" panose="02020603050405020304" pitchFamily="18" charset="0"/>
                </a:rPr>
                <a:t>16</a:t>
              </a:r>
              <a:endParaRPr lang="en-US" altLang="en-US"/>
            </a:p>
          </p:txBody>
        </p:sp>
        <p:sp>
          <p:nvSpPr>
            <p:cNvPr id="24593" name="Rectangle 3">
              <a:extLst>
                <a:ext uri="{FF2B5EF4-FFF2-40B4-BE49-F238E27FC236}">
                  <a16:creationId xmlns:a16="http://schemas.microsoft.com/office/drawing/2014/main" id="{E3822281-55DF-4393-BDC0-D5A65F05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6200" y="1752600"/>
              <a:ext cx="298608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b="0">
                  <a:latin typeface="Times New Roman" panose="02020603050405020304" pitchFamily="18" charset="0"/>
                </a:rPr>
                <a:t>Ethernet MAC length Value 6 </a:t>
              </a:r>
              <a:endParaRPr lang="en-US" altLang="en-US"/>
            </a:p>
          </p:txBody>
        </p:sp>
        <p:sp>
          <p:nvSpPr>
            <p:cNvPr id="24594" name="Rectangle 4">
              <a:extLst>
                <a:ext uri="{FF2B5EF4-FFF2-40B4-BE49-F238E27FC236}">
                  <a16:creationId xmlns:a16="http://schemas.microsoft.com/office/drawing/2014/main" id="{B3DE5BE2-B901-45C0-A2D0-DAF573D1F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150" y="1798638"/>
              <a:ext cx="351948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b="0">
                  <a:latin typeface="Times New Roman" panose="02020603050405020304" pitchFamily="18" charset="0"/>
                </a:rPr>
                <a:t>IPv4 protocol length value is 4 Byte</a:t>
              </a:r>
              <a:endParaRPr lang="en-US" altLang="en-US"/>
            </a:p>
          </p:txBody>
        </p:sp>
        <p:sp>
          <p:nvSpPr>
            <p:cNvPr id="24595" name="Rectangular Callout 2">
              <a:extLst>
                <a:ext uri="{FF2B5EF4-FFF2-40B4-BE49-F238E27FC236}">
                  <a16:creationId xmlns:a16="http://schemas.microsoft.com/office/drawing/2014/main" id="{ED083440-2B67-4F63-BB02-921531B33E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7" y="3847283"/>
              <a:ext cx="2667000" cy="1105717"/>
            </a:xfrm>
            <a:prstGeom prst="wedgeRectCallout">
              <a:avLst>
                <a:gd name="adj1" fmla="val 123741"/>
                <a:gd name="adj2" fmla="val -8425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400" b="0"/>
                <a:t>Type of data encapsulated in Data Frame is  ARP packet and it’s value is indicated as 0806</a:t>
              </a:r>
              <a:r>
                <a:rPr lang="en-US" altLang="en-US" sz="1400" b="0" baseline="-25000"/>
                <a:t>16</a:t>
              </a:r>
              <a:r>
                <a:rPr lang="en-US" altLang="en-US" sz="1400" b="0"/>
                <a:t> in </a:t>
              </a:r>
              <a:r>
                <a:rPr lang="en-US" altLang="en-US" sz="1400" b="0">
                  <a:solidFill>
                    <a:srgbClr val="FF0000"/>
                  </a:solidFill>
                </a:rPr>
                <a:t>Type/Length field </a:t>
              </a:r>
              <a:r>
                <a:rPr lang="en-US" altLang="en-US" sz="1400" b="0"/>
                <a:t>of Data frame</a:t>
              </a:r>
            </a:p>
            <a:p>
              <a:endParaRPr lang="en-US" altLang="en-US" sz="1400" b="0"/>
            </a:p>
          </p:txBody>
        </p:sp>
      </p:grpSp>
      <p:sp>
        <p:nvSpPr>
          <p:cNvPr id="24589" name="Rectangle 4">
            <a:extLst>
              <a:ext uri="{FF2B5EF4-FFF2-40B4-BE49-F238E27FC236}">
                <a16:creationId xmlns:a16="http://schemas.microsoft.com/office/drawing/2014/main" id="{5FFE7849-F51D-43F5-9581-B68F88826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6183313"/>
            <a:ext cx="71993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600" b="0"/>
              <a:t>Reply From System B is Always Unicast, because B now knows MAC &amp; IP of 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1">
            <a:extLst>
              <a:ext uri="{FF2B5EF4-FFF2-40B4-BE49-F238E27FC236}">
                <a16:creationId xmlns:a16="http://schemas.microsoft.com/office/drawing/2014/main" id="{69F0983F-1A12-4B3F-A9AF-22BCB9656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6627" name="Slide Number Placeholder 2">
            <a:extLst>
              <a:ext uri="{FF2B5EF4-FFF2-40B4-BE49-F238E27FC236}">
                <a16:creationId xmlns:a16="http://schemas.microsoft.com/office/drawing/2014/main" id="{9CBCB24D-6AAB-4F50-BEB1-72F00030E3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3A2750A0-A4FB-4993-9FF8-F80F137597B3}" type="slidenum">
              <a:rPr lang="en-US" altLang="en-US" b="0" smtClean="0"/>
              <a:pPr/>
              <a:t>15</a:t>
            </a:fld>
            <a:endParaRPr lang="en-US" altLang="en-US" b="0"/>
          </a:p>
        </p:txBody>
      </p:sp>
      <p:sp>
        <p:nvSpPr>
          <p:cNvPr id="26628" name="Text Box 2">
            <a:extLst>
              <a:ext uri="{FF2B5EF4-FFF2-40B4-BE49-F238E27FC236}">
                <a16:creationId xmlns:a16="http://schemas.microsoft.com/office/drawing/2014/main" id="{832A1178-64A7-4109-8BCA-5E3037819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7.8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Proxy ARP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D6FB8B78-5460-44E9-9CA8-6B3DD0C6FA0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0" name="Rectangle 4">
            <a:extLst>
              <a:ext uri="{FF2B5EF4-FFF2-40B4-BE49-F238E27FC236}">
                <a16:creationId xmlns:a16="http://schemas.microsoft.com/office/drawing/2014/main" id="{7A4529C4-0F94-4F67-AAEE-DB70E232227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1" name="Rectangle 5">
            <a:extLst>
              <a:ext uri="{FF2B5EF4-FFF2-40B4-BE49-F238E27FC236}">
                <a16:creationId xmlns:a16="http://schemas.microsoft.com/office/drawing/2014/main" id="{28AE2938-BD9B-4FD1-A648-DEE4DAC6234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2" name="Rectangle 6">
            <a:extLst>
              <a:ext uri="{FF2B5EF4-FFF2-40B4-BE49-F238E27FC236}">
                <a16:creationId xmlns:a16="http://schemas.microsoft.com/office/drawing/2014/main" id="{8C19174C-55FD-43EE-A996-66EE12D7D21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3" name="Rectangle 7">
            <a:extLst>
              <a:ext uri="{FF2B5EF4-FFF2-40B4-BE49-F238E27FC236}">
                <a16:creationId xmlns:a16="http://schemas.microsoft.com/office/drawing/2014/main" id="{E408F3EA-0E74-4DDC-BAB9-75E49A69579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4" name="Rectangle 8">
            <a:extLst>
              <a:ext uri="{FF2B5EF4-FFF2-40B4-BE49-F238E27FC236}">
                <a16:creationId xmlns:a16="http://schemas.microsoft.com/office/drawing/2014/main" id="{FE508AD5-C7F7-4D64-B040-804D452EF9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6635" name="Rectangle 9">
            <a:extLst>
              <a:ext uri="{FF2B5EF4-FFF2-40B4-BE49-F238E27FC236}">
                <a16:creationId xmlns:a16="http://schemas.microsoft.com/office/drawing/2014/main" id="{E2979A21-F904-41DC-9ACA-DCE2D473303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26636" name="Picture 10">
            <a:extLst>
              <a:ext uri="{FF2B5EF4-FFF2-40B4-BE49-F238E27FC236}">
                <a16:creationId xmlns:a16="http://schemas.microsoft.com/office/drawing/2014/main" id="{ACF2FE33-4BFC-4348-A6B9-7F4CFCA3D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427163"/>
            <a:ext cx="7953375" cy="367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9AD6D7-0EE1-4F57-9546-FF4A80657A68}"/>
              </a:ext>
            </a:extLst>
          </p:cNvPr>
          <p:cNvSpPr/>
          <p:nvPr/>
        </p:nvSpPr>
        <p:spPr>
          <a:xfrm>
            <a:off x="1614871" y="5544617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i="1" dirty="0"/>
              <a:t>proxy </a:t>
            </a:r>
            <a:r>
              <a:rPr lang="en-US" altLang="en-US" dirty="0"/>
              <a:t>ARP is used to create a subnetting effect. 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1">
            <a:extLst>
              <a:ext uri="{FF2B5EF4-FFF2-40B4-BE49-F238E27FC236}">
                <a16:creationId xmlns:a16="http://schemas.microsoft.com/office/drawing/2014/main" id="{BD1117C6-FD73-4828-8956-6D21B712FF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8675" name="Slide Number Placeholder 2">
            <a:extLst>
              <a:ext uri="{FF2B5EF4-FFF2-40B4-BE49-F238E27FC236}">
                <a16:creationId xmlns:a16="http://schemas.microsoft.com/office/drawing/2014/main" id="{11A026AC-933D-47E5-B731-8DF336E8E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2C86257-1125-4207-B7F7-9C91BBBE7B25}" type="slidenum">
              <a:rPr lang="en-US" altLang="en-US" b="0" smtClean="0"/>
              <a:pPr/>
              <a:t>16</a:t>
            </a:fld>
            <a:endParaRPr lang="en-US" altLang="en-US" b="0"/>
          </a:p>
        </p:txBody>
      </p:sp>
      <p:grpSp>
        <p:nvGrpSpPr>
          <p:cNvPr id="28676" name="Group 2">
            <a:extLst>
              <a:ext uri="{FF2B5EF4-FFF2-40B4-BE49-F238E27FC236}">
                <a16:creationId xmlns:a16="http://schemas.microsoft.com/office/drawing/2014/main" id="{406E820A-67BF-4304-B65E-D28EB762A5DC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686800" cy="6400800"/>
            <a:chOff x="0" y="96"/>
            <a:chExt cx="5472" cy="3840"/>
          </a:xfrm>
        </p:grpSpPr>
        <p:sp>
          <p:nvSpPr>
            <p:cNvPr id="28681" name="AutoShape 3">
              <a:extLst>
                <a:ext uri="{FF2B5EF4-FFF2-40B4-BE49-F238E27FC236}">
                  <a16:creationId xmlns:a16="http://schemas.microsoft.com/office/drawing/2014/main" id="{AD54E8E5-DA55-492B-8DC8-D222F4D4F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8682" name="AutoShape 4">
              <a:extLst>
                <a:ext uri="{FF2B5EF4-FFF2-40B4-BE49-F238E27FC236}">
                  <a16:creationId xmlns:a16="http://schemas.microsoft.com/office/drawing/2014/main" id="{86D603BA-C1A5-4B38-9665-5D571269AF78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369 w 7000"/>
                <a:gd name="T3" fmla="*/ 0 h 1000"/>
                <a:gd name="T4" fmla="*/ 2560 w 7000"/>
                <a:gd name="T5" fmla="*/ 28 h 1000"/>
                <a:gd name="T6" fmla="*/ 2369 w 7000"/>
                <a:gd name="T7" fmla="*/ 55 h 1000"/>
                <a:gd name="T8" fmla="*/ 0 w 7000"/>
                <a:gd name="T9" fmla="*/ 55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170" y="0"/>
                  </a:lnTo>
                  <a:cubicBezTo>
                    <a:pt x="6446" y="0"/>
                    <a:pt x="6670" y="223"/>
                    <a:pt x="6670" y="500"/>
                  </a:cubicBezTo>
                  <a:cubicBezTo>
                    <a:pt x="6670" y="776"/>
                    <a:pt x="6446" y="999"/>
                    <a:pt x="617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683" name="Line 5">
              <a:extLst>
                <a:ext uri="{FF2B5EF4-FFF2-40B4-BE49-F238E27FC236}">
                  <a16:creationId xmlns:a16="http://schemas.microsoft.com/office/drawing/2014/main" id="{2E4FDF88-3F77-499B-9A42-7C446ACD8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8677" name="Text Box 6">
            <a:extLst>
              <a:ext uri="{FF2B5EF4-FFF2-40B4-BE49-F238E27FC236}">
                <a16:creationId xmlns:a16="http://schemas.microsoft.com/office/drawing/2014/main" id="{65BC8F8A-B664-4C5B-ADB7-6B25F2CD3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4013"/>
            <a:ext cx="4578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Arial" panose="020B0604020202020204" pitchFamily="34" charset="0"/>
              </a:rPr>
              <a:t>7.2   ARP PACKAGE</a:t>
            </a:r>
          </a:p>
        </p:txBody>
      </p:sp>
      <p:sp>
        <p:nvSpPr>
          <p:cNvPr id="474119" name="Rectangle 7">
            <a:extLst>
              <a:ext uri="{FF2B5EF4-FFF2-40B4-BE49-F238E27FC236}">
                <a16:creationId xmlns:a16="http://schemas.microsoft.com/office/drawing/2014/main" id="{06B06B4D-1585-49AE-BA9D-3545BB086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371600"/>
            <a:ext cx="78486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 this section, we give an example of a simplified ARP software package to show the components and the relationships between the components. This ARP package involves </a:t>
            </a:r>
            <a:r>
              <a:rPr lang="en-US" altLang="en-US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five modules: 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 </a:t>
            </a:r>
            <a:r>
              <a:rPr lang="en-US" alt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cache table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queues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an </a:t>
            </a:r>
            <a:r>
              <a:rPr lang="en-US" alt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output module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en-US" alt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 input module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, and a </a:t>
            </a:r>
            <a:r>
              <a:rPr lang="en-US" alt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cache-control module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74120" name="Rectangle 8">
            <a:extLst>
              <a:ext uri="{FF2B5EF4-FFF2-40B4-BE49-F238E27FC236}">
                <a16:creationId xmlns:a16="http://schemas.microsoft.com/office/drawing/2014/main" id="{0BDD16F2-3DB8-4B1D-A188-87F43A874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89325"/>
            <a:ext cx="784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0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topics discussed in this section include:</a:t>
            </a:r>
          </a:p>
        </p:txBody>
      </p:sp>
      <p:sp>
        <p:nvSpPr>
          <p:cNvPr id="474121" name="Rectangle 9">
            <a:extLst>
              <a:ext uri="{FF2B5EF4-FFF2-40B4-BE49-F238E27FC236}">
                <a16:creationId xmlns:a16="http://schemas.microsoft.com/office/drawing/2014/main" id="{613404BB-F7ED-404F-83F6-6430C8872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86200"/>
            <a:ext cx="731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Cache Table</a:t>
            </a:r>
          </a:p>
          <a:p>
            <a:pPr>
              <a:defRPr/>
            </a:pPr>
            <a:r>
              <a:rPr lang="en-US" alt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Queues</a:t>
            </a:r>
          </a:p>
          <a:p>
            <a:pPr>
              <a:defRPr/>
            </a:pPr>
            <a:r>
              <a:rPr lang="en-US" alt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Output Module</a:t>
            </a:r>
          </a:p>
          <a:p>
            <a:pPr>
              <a:defRPr/>
            </a:pPr>
            <a:r>
              <a:rPr lang="en-US" alt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Input Module</a:t>
            </a:r>
          </a:p>
          <a:p>
            <a:pPr>
              <a:defRPr/>
            </a:pPr>
            <a:r>
              <a:rPr lang="en-US" altLang="en-US" sz="20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Cache-Control Module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1">
            <a:extLst>
              <a:ext uri="{FF2B5EF4-FFF2-40B4-BE49-F238E27FC236}">
                <a16:creationId xmlns:a16="http://schemas.microsoft.com/office/drawing/2014/main" id="{93498900-C944-4FF3-92E0-39FFB7666B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29699" name="Slide Number Placeholder 2">
            <a:extLst>
              <a:ext uri="{FF2B5EF4-FFF2-40B4-BE49-F238E27FC236}">
                <a16:creationId xmlns:a16="http://schemas.microsoft.com/office/drawing/2014/main" id="{D87E5774-0475-4F74-95F2-9F7D716371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FD0F4B26-3F51-44CE-9842-B52C533B5700}" type="slidenum">
              <a:rPr lang="en-US" altLang="en-US" b="0" smtClean="0"/>
              <a:pPr/>
              <a:t>17</a:t>
            </a:fld>
            <a:endParaRPr lang="en-US" altLang="en-US" b="0"/>
          </a:p>
        </p:txBody>
      </p:sp>
      <p:sp>
        <p:nvSpPr>
          <p:cNvPr id="29700" name="Text Box 2">
            <a:extLst>
              <a:ext uri="{FF2B5EF4-FFF2-40B4-BE49-F238E27FC236}">
                <a16:creationId xmlns:a16="http://schemas.microsoft.com/office/drawing/2014/main" id="{5A805E85-67F3-4B91-BA52-499AC9C3C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7.9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ARP components</a:t>
            </a:r>
          </a:p>
        </p:txBody>
      </p:sp>
      <p:sp>
        <p:nvSpPr>
          <p:cNvPr id="29701" name="Rectangle 3">
            <a:extLst>
              <a:ext uri="{FF2B5EF4-FFF2-40B4-BE49-F238E27FC236}">
                <a16:creationId xmlns:a16="http://schemas.microsoft.com/office/drawing/2014/main" id="{17B73F89-E2A8-4B9C-9B9E-9C6109C4205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2" name="Rectangle 4">
            <a:extLst>
              <a:ext uri="{FF2B5EF4-FFF2-40B4-BE49-F238E27FC236}">
                <a16:creationId xmlns:a16="http://schemas.microsoft.com/office/drawing/2014/main" id="{C469D8BA-E47B-4936-97EA-A95AAD7AE9D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3" name="Rectangle 5">
            <a:extLst>
              <a:ext uri="{FF2B5EF4-FFF2-40B4-BE49-F238E27FC236}">
                <a16:creationId xmlns:a16="http://schemas.microsoft.com/office/drawing/2014/main" id="{03AE436C-C5EC-463C-AD86-2A5E594A8C1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4" name="Rectangle 6">
            <a:extLst>
              <a:ext uri="{FF2B5EF4-FFF2-40B4-BE49-F238E27FC236}">
                <a16:creationId xmlns:a16="http://schemas.microsoft.com/office/drawing/2014/main" id="{856D3D92-F014-4551-B94C-CD3E6AC90AC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5" name="Rectangle 7">
            <a:extLst>
              <a:ext uri="{FF2B5EF4-FFF2-40B4-BE49-F238E27FC236}">
                <a16:creationId xmlns:a16="http://schemas.microsoft.com/office/drawing/2014/main" id="{200386B3-7B68-4C34-9CD1-14EF9BF57DA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6" name="Rectangle 8">
            <a:extLst>
              <a:ext uri="{FF2B5EF4-FFF2-40B4-BE49-F238E27FC236}">
                <a16:creationId xmlns:a16="http://schemas.microsoft.com/office/drawing/2014/main" id="{2EFC77B5-832D-4AD6-821E-667DEF4FDE1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29707" name="Rectangle 9">
            <a:extLst>
              <a:ext uri="{FF2B5EF4-FFF2-40B4-BE49-F238E27FC236}">
                <a16:creationId xmlns:a16="http://schemas.microsoft.com/office/drawing/2014/main" id="{4F5B0387-32B9-49F5-8C65-D5C933A293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29708" name="Picture 10">
            <a:extLst>
              <a:ext uri="{FF2B5EF4-FFF2-40B4-BE49-F238E27FC236}">
                <a16:creationId xmlns:a16="http://schemas.microsoft.com/office/drawing/2014/main" id="{03792E96-357B-4801-B669-668C50DB9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323850"/>
            <a:ext cx="6937375" cy="60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9" name="Rectangle 1">
            <a:extLst>
              <a:ext uri="{FF2B5EF4-FFF2-40B4-BE49-F238E27FC236}">
                <a16:creationId xmlns:a16="http://schemas.microsoft.com/office/drawing/2014/main" id="{BF0D4A8D-2B52-4072-A0DF-F82105EB0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213" y="1981200"/>
            <a:ext cx="331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1</a:t>
            </a:r>
            <a:endParaRPr lang="en-IN" altLang="en-US">
              <a:solidFill>
                <a:srgbClr val="C00000"/>
              </a:solidFill>
            </a:endParaRPr>
          </a:p>
        </p:txBody>
      </p:sp>
      <p:sp>
        <p:nvSpPr>
          <p:cNvPr id="29710" name="Rectangle 2">
            <a:extLst>
              <a:ext uri="{FF2B5EF4-FFF2-40B4-BE49-F238E27FC236}">
                <a16:creationId xmlns:a16="http://schemas.microsoft.com/office/drawing/2014/main" id="{77F2CE6D-87F1-4B37-9FC7-2F33C98DA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2590800"/>
            <a:ext cx="400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 2</a:t>
            </a:r>
          </a:p>
        </p:txBody>
      </p:sp>
      <p:sp>
        <p:nvSpPr>
          <p:cNvPr id="29711" name="Rectangle 3">
            <a:extLst>
              <a:ext uri="{FF2B5EF4-FFF2-40B4-BE49-F238E27FC236}">
                <a16:creationId xmlns:a16="http://schemas.microsoft.com/office/drawing/2014/main" id="{6052C25C-3C65-4C71-B99D-0B847657D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1295400"/>
            <a:ext cx="3317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C00000"/>
                </a:solidFill>
              </a:rPr>
              <a:t>3</a:t>
            </a:r>
            <a:endParaRPr lang="en-IN" altLang="en-US">
              <a:solidFill>
                <a:srgbClr val="C00000"/>
              </a:solidFill>
            </a:endParaRPr>
          </a:p>
        </p:txBody>
      </p:sp>
      <p:grpSp>
        <p:nvGrpSpPr>
          <p:cNvPr id="29712" name="Group 7">
            <a:extLst>
              <a:ext uri="{FF2B5EF4-FFF2-40B4-BE49-F238E27FC236}">
                <a16:creationId xmlns:a16="http://schemas.microsoft.com/office/drawing/2014/main" id="{E85A3C54-A230-49AA-8DF6-2AEABD97CCE5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2743200"/>
            <a:ext cx="2990850" cy="1512888"/>
            <a:chOff x="1429332" y="2743200"/>
            <a:chExt cx="2990268" cy="1512332"/>
          </a:xfrm>
        </p:grpSpPr>
        <p:sp>
          <p:nvSpPr>
            <p:cNvPr id="29714" name="Rectangle 4">
              <a:extLst>
                <a:ext uri="{FF2B5EF4-FFF2-40B4-BE49-F238E27FC236}">
                  <a16:creationId xmlns:a16="http://schemas.microsoft.com/office/drawing/2014/main" id="{4356CC55-5482-4DA2-9652-35F31E62A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7458" y="3886200"/>
              <a:ext cx="3321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rgbClr val="C00000"/>
                  </a:solidFill>
                </a:rPr>
                <a:t>4</a:t>
              </a:r>
              <a:endParaRPr lang="en-IN" altLang="en-US">
                <a:solidFill>
                  <a:srgbClr val="C00000"/>
                </a:solidFill>
              </a:endParaRPr>
            </a:p>
          </p:txBody>
        </p:sp>
        <p:sp>
          <p:nvSpPr>
            <p:cNvPr id="29715" name="Rectangle 5">
              <a:extLst>
                <a:ext uri="{FF2B5EF4-FFF2-40B4-BE49-F238E27FC236}">
                  <a16:creationId xmlns:a16="http://schemas.microsoft.com/office/drawing/2014/main" id="{39018596-1C27-4808-B156-71884D91E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9332" y="2743200"/>
              <a:ext cx="3994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>
                  <a:solidFill>
                    <a:srgbClr val="C00000"/>
                  </a:solidFill>
                </a:rPr>
                <a:t> 5</a:t>
              </a:r>
              <a:endParaRPr lang="en-I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29713" name="Rectangle 6">
            <a:extLst>
              <a:ext uri="{FF2B5EF4-FFF2-40B4-BE49-F238E27FC236}">
                <a16:creationId xmlns:a16="http://schemas.microsoft.com/office/drawing/2014/main" id="{5C6103B6-A549-4E43-AE08-288B77D43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-28575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400"/>
              <a:t>The ARP package involves five components:</a:t>
            </a:r>
            <a:endParaRPr lang="en-IN" altLang="en-US" sz="1400"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1">
            <a:extLst>
              <a:ext uri="{FF2B5EF4-FFF2-40B4-BE49-F238E27FC236}">
                <a16:creationId xmlns:a16="http://schemas.microsoft.com/office/drawing/2014/main" id="{F264B701-C2A0-497A-910C-8B3A0FDEEC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1747" name="Slide Number Placeholder 2">
            <a:extLst>
              <a:ext uri="{FF2B5EF4-FFF2-40B4-BE49-F238E27FC236}">
                <a16:creationId xmlns:a16="http://schemas.microsoft.com/office/drawing/2014/main" id="{ECAFC3D6-DCFB-4459-A14F-C74B6C11E5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FBE9B18-D24D-475D-ACB1-FAE2B8071DAB}" type="slidenum">
              <a:rPr lang="en-US" altLang="en-US" b="0" smtClean="0"/>
              <a:pPr/>
              <a:t>18</a:t>
            </a:fld>
            <a:endParaRPr lang="en-US" altLang="en-US" b="0"/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70459279-6D4B-4847-BE82-15A0745CF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12713"/>
            <a:ext cx="28463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100"/>
              <a:t>Cache Table Entries</a:t>
            </a:r>
          </a:p>
        </p:txBody>
      </p:sp>
      <p:sp>
        <p:nvSpPr>
          <p:cNvPr id="31749" name="Rectangle 4">
            <a:extLst>
              <a:ext uri="{FF2B5EF4-FFF2-40B4-BE49-F238E27FC236}">
                <a16:creationId xmlns:a16="http://schemas.microsoft.com/office/drawing/2014/main" id="{842230D9-4E46-452A-A46F-3913FA2D2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31800"/>
            <a:ext cx="8229600" cy="87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b="0">
                <a:latin typeface="Arial" panose="020B0604020202020204" pitchFamily="34" charset="0"/>
                <a:cs typeface="Arial" panose="020B0604020202020204" pitchFamily="34" charset="0"/>
              </a:rPr>
              <a:t>The cache table is implemented as an array of entries. In our package, each entry contains the following fields: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50" name="Rectangle 5">
            <a:extLst>
              <a:ext uri="{FF2B5EF4-FFF2-40B4-BE49-F238E27FC236}">
                <a16:creationId xmlns:a16="http://schemas.microsoft.com/office/drawing/2014/main" id="{5124CE3F-D5A6-4A5D-B198-2941EC662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1371600"/>
            <a:ext cx="84899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State: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This column shows the state of the entry. It can have one of </a:t>
            </a:r>
            <a:r>
              <a:rPr lang="en-US" altLang="en-US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values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14000"/>
              </a:lnSpc>
            </a:pPr>
            <a:r>
              <a:rPr lang="en-US" altLang="en-US" b="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en-US" alt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alt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expired, can be used for new entry</a:t>
            </a:r>
            <a:r>
              <a:rPr lang="en-US" alt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altLang="en-US" b="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PENDING</a:t>
            </a:r>
            <a:r>
              <a:rPr lang="en-US" altLang="en-US" sz="1600" b="0" i="1" dirty="0">
                <a:latin typeface="Arial" panose="020B0604020202020204" pitchFamily="34" charset="0"/>
                <a:cs typeface="Arial" panose="020B0604020202020204" pitchFamily="34" charset="0"/>
              </a:rPr>
              <a:t>( Yet to Resolve)</a:t>
            </a:r>
            <a:r>
              <a:rPr lang="en-US" alt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en-US" b="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RESOLVED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Hardware type: C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orresponds to field in the ARP packet.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Protocol type: C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orresponds to field in the ARP packet.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Hardware length: C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orresponds to field in the ARP packet. 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Protocol length: C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orresponds to field in the ARP packet.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Interface number: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A router (</a:t>
            </a:r>
            <a:r>
              <a:rPr lang="en-US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or a multihomed host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) can be connected to different networks, each with a different interface number.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Queue number: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ARP uses numbered queues to enqueue the packets waiting for</a:t>
            </a:r>
          </a:p>
          <a:p>
            <a:pPr>
              <a:lnSpc>
                <a:spcPct val="114000"/>
              </a:lnSpc>
            </a:pP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address resolution.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Attempts: T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he number of times an ARP request is sent out for this entry.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Time-out: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The lifetime of an entry in seconds.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Hardware address: T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he </a:t>
            </a:r>
            <a:r>
              <a:rPr lang="en-US" altLang="en-US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 hardware address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. It remains e</a:t>
            </a:r>
            <a:r>
              <a:rPr lang="en-US" altLang="en-US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mpty until resolved 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by an ARP reply.</a:t>
            </a:r>
          </a:p>
          <a:p>
            <a:pPr>
              <a:lnSpc>
                <a:spcPct val="114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Protocol address: T</a:t>
            </a:r>
            <a:r>
              <a:rPr lang="en-US" altLang="en-US" b="0" dirty="0">
                <a:latin typeface="Arial" panose="020B0604020202020204" pitchFamily="34" charset="0"/>
                <a:cs typeface="Arial" panose="020B0604020202020204" pitchFamily="34" charset="0"/>
              </a:rPr>
              <a:t>he destination IP address.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DEDDDDF-3277-461C-B5A2-A7CEB214E6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0957851"/>
                  </p:ext>
                </p:extLst>
              </p:nvPr>
            </p:nvGraphicFramePr>
            <p:xfrm>
              <a:off x="7254875" y="2057400"/>
              <a:ext cx="1320800" cy="990600"/>
            </p:xfrm>
            <a:graphic>
              <a:graphicData uri="http://schemas.microsoft.com/office/powerpoint/2016/slidezoom">
                <pslz:sldZm>
                  <pslz:sldZmObj sldId="542" cId="0">
                    <pslz:zmPr id="{6DBB3F18-6086-4E00-AE95-8EEBF96CF72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0800" cy="990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DEDDDDF-3277-461C-B5A2-A7CEB214E6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4875" y="2057400"/>
                <a:ext cx="1320800" cy="990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1">
            <a:extLst>
              <a:ext uri="{FF2B5EF4-FFF2-40B4-BE49-F238E27FC236}">
                <a16:creationId xmlns:a16="http://schemas.microsoft.com/office/drawing/2014/main" id="{BCAACDCA-86D8-4F73-A496-7417942A96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3795" name="Slide Number Placeholder 2">
            <a:extLst>
              <a:ext uri="{FF2B5EF4-FFF2-40B4-BE49-F238E27FC236}">
                <a16:creationId xmlns:a16="http://schemas.microsoft.com/office/drawing/2014/main" id="{23702235-8E68-4E17-9CC0-D1248C72F8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AF51DD3-7E3C-4D0C-AAF4-CD997DAEA30C}" type="slidenum">
              <a:rPr lang="en-US" altLang="en-US" b="0" smtClean="0"/>
              <a:pPr/>
              <a:t>19</a:t>
            </a:fld>
            <a:endParaRPr lang="en-US" altLang="en-US" b="0"/>
          </a:p>
        </p:txBody>
      </p:sp>
      <p:pic>
        <p:nvPicPr>
          <p:cNvPr id="33796" name="Picture 3">
            <a:extLst>
              <a:ext uri="{FF2B5EF4-FFF2-40B4-BE49-F238E27FC236}">
                <a16:creationId xmlns:a16="http://schemas.microsoft.com/office/drawing/2014/main" id="{36894C19-9A92-4EA2-A8C8-A2B2F488A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0"/>
            <a:ext cx="88328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660727B-2B15-44B7-8F67-6BDD5E24CE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2830192"/>
                  </p:ext>
                </p:extLst>
              </p:nvPr>
            </p:nvGraphicFramePr>
            <p:xfrm>
              <a:off x="7047405" y="5108192"/>
              <a:ext cx="1736177" cy="1302133"/>
            </p:xfrm>
            <a:graphic>
              <a:graphicData uri="http://schemas.microsoft.com/office/powerpoint/2016/slidezoom">
                <pslz:sldZm>
                  <pslz:sldZmObj sldId="542" cId="0">
                    <pslz:zmPr id="{125C0132-31F5-40D2-AACE-6C2C6D1852A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6177" cy="13021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60727B-2B15-44B7-8F67-6BDD5E24CE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7405" y="5108192"/>
                <a:ext cx="1736177" cy="13021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8CCF085-E5C7-4B07-9EB2-4A22AF82CF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8778622"/>
                  </p:ext>
                </p:extLst>
              </p:nvPr>
            </p:nvGraphicFramePr>
            <p:xfrm>
              <a:off x="7126561" y="3074765"/>
              <a:ext cx="1736177" cy="1302133"/>
            </p:xfrm>
            <a:graphic>
              <a:graphicData uri="http://schemas.microsoft.com/office/powerpoint/2016/slidezoom">
                <pslz:sldZm>
                  <pslz:sldZmObj sldId="538" cId="0">
                    <pslz:zmPr id="{BE9CC78D-C29B-405E-81DD-5B5B4E3949C7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36177" cy="130213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8CCF085-E5C7-4B07-9EB2-4A22AF82CF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26561" y="3074765"/>
                <a:ext cx="1736177" cy="130213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1">
            <a:extLst>
              <a:ext uri="{FF2B5EF4-FFF2-40B4-BE49-F238E27FC236}">
                <a16:creationId xmlns:a16="http://schemas.microsoft.com/office/drawing/2014/main" id="{C7728C91-774F-4A61-8714-E46DB358E6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123" name="Slide Number Placeholder 2">
            <a:extLst>
              <a:ext uri="{FF2B5EF4-FFF2-40B4-BE49-F238E27FC236}">
                <a16:creationId xmlns:a16="http://schemas.microsoft.com/office/drawing/2014/main" id="{3D995BBF-C30E-4CBA-93AE-C2DD9643C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3331FDC-7E3E-49E2-BE7B-91CE2B73C784}" type="slidenum">
              <a:rPr lang="en-US" altLang="en-US" b="0" smtClean="0"/>
              <a:pPr/>
              <a:t>2</a:t>
            </a:fld>
            <a:endParaRPr lang="en-US" altLang="en-US" b="0"/>
          </a:p>
        </p:txBody>
      </p:sp>
      <p:sp>
        <p:nvSpPr>
          <p:cNvPr id="5124" name="Text Box 2">
            <a:extLst>
              <a:ext uri="{FF2B5EF4-FFF2-40B4-BE49-F238E27FC236}">
                <a16:creationId xmlns:a16="http://schemas.microsoft.com/office/drawing/2014/main" id="{E1485E01-4706-4A6F-BDD7-D1B5513D8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7.1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ARP and RARP</a:t>
            </a:r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47992056-D403-4E59-A367-E7A8237719B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26" name="Rectangle 4">
            <a:extLst>
              <a:ext uri="{FF2B5EF4-FFF2-40B4-BE49-F238E27FC236}">
                <a16:creationId xmlns:a16="http://schemas.microsoft.com/office/drawing/2014/main" id="{ED58DBF0-86F7-47C4-8DBE-8EDF525BDE0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27" name="Rectangle 5">
            <a:extLst>
              <a:ext uri="{FF2B5EF4-FFF2-40B4-BE49-F238E27FC236}">
                <a16:creationId xmlns:a16="http://schemas.microsoft.com/office/drawing/2014/main" id="{D15FC819-A7E9-40E4-98E8-88B246684E1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28" name="Rectangle 6">
            <a:extLst>
              <a:ext uri="{FF2B5EF4-FFF2-40B4-BE49-F238E27FC236}">
                <a16:creationId xmlns:a16="http://schemas.microsoft.com/office/drawing/2014/main" id="{14528B38-FF5D-4922-A93F-3CE8F6E1FA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29" name="Rectangle 7">
            <a:extLst>
              <a:ext uri="{FF2B5EF4-FFF2-40B4-BE49-F238E27FC236}">
                <a16:creationId xmlns:a16="http://schemas.microsoft.com/office/drawing/2014/main" id="{EE395725-EA65-47DE-9C88-F68034993D6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30" name="Rectangle 8">
            <a:extLst>
              <a:ext uri="{FF2B5EF4-FFF2-40B4-BE49-F238E27FC236}">
                <a16:creationId xmlns:a16="http://schemas.microsoft.com/office/drawing/2014/main" id="{40E65DF6-88DC-486B-9F57-F5638F9FF8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5131" name="Rectangle 9">
            <a:extLst>
              <a:ext uri="{FF2B5EF4-FFF2-40B4-BE49-F238E27FC236}">
                <a16:creationId xmlns:a16="http://schemas.microsoft.com/office/drawing/2014/main" id="{FDBF29FC-150B-4AD8-9240-D114C8F88B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5132" name="Picture 10">
            <a:extLst>
              <a:ext uri="{FF2B5EF4-FFF2-40B4-BE49-F238E27FC236}">
                <a16:creationId xmlns:a16="http://schemas.microsoft.com/office/drawing/2014/main" id="{B589EA66-4365-4D94-AE63-DDA3C884B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81200"/>
            <a:ext cx="752316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1">
            <a:extLst>
              <a:ext uri="{FF2B5EF4-FFF2-40B4-BE49-F238E27FC236}">
                <a16:creationId xmlns:a16="http://schemas.microsoft.com/office/drawing/2014/main" id="{66DE1118-6B05-471B-9730-3EC3BE8EBE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4819" name="Slide Number Placeholder 2">
            <a:extLst>
              <a:ext uri="{FF2B5EF4-FFF2-40B4-BE49-F238E27FC236}">
                <a16:creationId xmlns:a16="http://schemas.microsoft.com/office/drawing/2014/main" id="{2EB50B2F-A0D2-4DC1-9F8E-AE333ED725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519283B-5F25-4D24-9CCF-35690305E0F2}" type="slidenum">
              <a:rPr lang="en-US" altLang="en-US" b="0" smtClean="0"/>
              <a:pPr/>
              <a:t>20</a:t>
            </a:fld>
            <a:endParaRPr lang="en-US" altLang="en-US" b="0"/>
          </a:p>
        </p:txBody>
      </p:sp>
      <p:pic>
        <p:nvPicPr>
          <p:cNvPr id="34820" name="Picture 3">
            <a:extLst>
              <a:ext uri="{FF2B5EF4-FFF2-40B4-BE49-F238E27FC236}">
                <a16:creationId xmlns:a16="http://schemas.microsoft.com/office/drawing/2014/main" id="{CE80170D-F80E-4954-873A-08BFD5021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5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Rectangle 4">
            <a:extLst>
              <a:ext uri="{FF2B5EF4-FFF2-40B4-BE49-F238E27FC236}">
                <a16:creationId xmlns:a16="http://schemas.microsoft.com/office/drawing/2014/main" id="{65F55DB9-3F48-49A3-91D0-CBE21F296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13716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Reply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F97793B-8359-43C0-A8B6-6AE02DC3EE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4798387"/>
                  </p:ext>
                </p:extLst>
              </p:nvPr>
            </p:nvGraphicFramePr>
            <p:xfrm>
              <a:off x="6705600" y="1805150"/>
              <a:ext cx="1815662" cy="1361747"/>
            </p:xfrm>
            <a:graphic>
              <a:graphicData uri="http://schemas.microsoft.com/office/powerpoint/2016/slidezoom">
                <pslz:sldZm>
                  <pslz:sldZmObj sldId="542" cId="0">
                    <pslz:zmPr id="{06414591-FE28-4139-8801-03369C983162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15662" cy="13617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F97793B-8359-43C0-A8B6-6AE02DC3E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5600" y="1805150"/>
                <a:ext cx="1815662" cy="13617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E282B6B-ADD3-477B-A1EE-B7D5F38416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5697525"/>
                  </p:ext>
                </p:extLst>
              </p:nvPr>
            </p:nvGraphicFramePr>
            <p:xfrm>
              <a:off x="7015874" y="4805196"/>
              <a:ext cx="1589690" cy="1192268"/>
            </p:xfrm>
            <a:graphic>
              <a:graphicData uri="http://schemas.microsoft.com/office/powerpoint/2016/slidezoom">
                <pslz:sldZm>
                  <pslz:sldZmObj sldId="538" cId="0">
                    <pslz:zmPr id="{2A9ED249-BD20-4586-803A-7D785E27BB8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89690" cy="11922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E282B6B-ADD3-477B-A1EE-B7D5F38416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15874" y="4805196"/>
                <a:ext cx="1589690" cy="11922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9" name="Rectangle 4">
            <a:extLst>
              <a:ext uri="{FF2B5EF4-FFF2-40B4-BE49-F238E27FC236}">
                <a16:creationId xmlns:a16="http://schemas.microsoft.com/office/drawing/2014/main" id="{D70D8018-9E03-4389-93DA-51AAE56DE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401330"/>
            <a:ext cx="1136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dirty="0"/>
              <a:t>Request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1">
            <a:extLst>
              <a:ext uri="{FF2B5EF4-FFF2-40B4-BE49-F238E27FC236}">
                <a16:creationId xmlns:a16="http://schemas.microsoft.com/office/drawing/2014/main" id="{C4F65B46-6E93-49E7-AEAB-DCE98C91DA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6867" name="Slide Number Placeholder 2">
            <a:extLst>
              <a:ext uri="{FF2B5EF4-FFF2-40B4-BE49-F238E27FC236}">
                <a16:creationId xmlns:a16="http://schemas.microsoft.com/office/drawing/2014/main" id="{4D4166AF-2F97-4910-87D8-E7083B979D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026E1259-7AEB-496F-A108-6AB217055C95}" type="slidenum">
              <a:rPr lang="en-US" altLang="en-US" b="0" smtClean="0"/>
              <a:pPr/>
              <a:t>21</a:t>
            </a:fld>
            <a:endParaRPr lang="en-US" altLang="en-US" b="0"/>
          </a:p>
        </p:txBody>
      </p:sp>
      <p:grpSp>
        <p:nvGrpSpPr>
          <p:cNvPr id="36868" name="Group 5">
            <a:extLst>
              <a:ext uri="{FF2B5EF4-FFF2-40B4-BE49-F238E27FC236}">
                <a16:creationId xmlns:a16="http://schemas.microsoft.com/office/drawing/2014/main" id="{5565CA7D-8A91-41EB-8209-0B1C0EE25389}"/>
              </a:ext>
            </a:extLst>
          </p:cNvPr>
          <p:cNvGrpSpPr>
            <a:grpSpLocks/>
          </p:cNvGrpSpPr>
          <p:nvPr/>
        </p:nvGrpSpPr>
        <p:grpSpPr bwMode="auto">
          <a:xfrm>
            <a:off x="0" y="-228600"/>
            <a:ext cx="9204325" cy="6705600"/>
            <a:chOff x="0" y="-228599"/>
            <a:chExt cx="9204960" cy="6705599"/>
          </a:xfrm>
        </p:grpSpPr>
        <p:pic>
          <p:nvPicPr>
            <p:cNvPr id="36869" name="Picture 3">
              <a:extLst>
                <a:ext uri="{FF2B5EF4-FFF2-40B4-BE49-F238E27FC236}">
                  <a16:creationId xmlns:a16="http://schemas.microsoft.com/office/drawing/2014/main" id="{2B727A31-9089-408C-ABB9-0626485A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" y="-228599"/>
              <a:ext cx="9144000" cy="304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0" name="Picture 4">
              <a:extLst>
                <a:ext uri="{FF2B5EF4-FFF2-40B4-BE49-F238E27FC236}">
                  <a16:creationId xmlns:a16="http://schemas.microsoft.com/office/drawing/2014/main" id="{71DB336F-5206-46DE-B73A-6E880B1C7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38"/>
            <a:stretch>
              <a:fillRect/>
            </a:stretch>
          </p:blipFill>
          <p:spPr bwMode="auto">
            <a:xfrm>
              <a:off x="0" y="2788921"/>
              <a:ext cx="9144000" cy="3688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E58A9E2-B1DE-46B0-85AB-52FD8729E0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5333958"/>
                  </p:ext>
                </p:extLst>
              </p:nvPr>
            </p:nvGraphicFramePr>
            <p:xfrm>
              <a:off x="6377152" y="419757"/>
              <a:ext cx="2286000" cy="1714500"/>
            </p:xfrm>
            <a:graphic>
              <a:graphicData uri="http://schemas.microsoft.com/office/powerpoint/2016/slidezoom">
                <pslz:sldZm>
                  <pslz:sldZmObj sldId="542" cId="0">
                    <pslz:zmPr id="{B125A271-302C-42ED-BCCE-5D3765AB3FF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E58A9E2-B1DE-46B0-85AB-52FD8729E0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152" y="419757"/>
                <a:ext cx="2286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F7B8EDD-C526-408D-AE3E-E56C91FFD2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1251442"/>
                  </p:ext>
                </p:extLst>
              </p:nvPr>
            </p:nvGraphicFramePr>
            <p:xfrm>
              <a:off x="6660931" y="2942240"/>
              <a:ext cx="2102069" cy="1576552"/>
            </p:xfrm>
            <a:graphic>
              <a:graphicData uri="http://schemas.microsoft.com/office/powerpoint/2016/slidezoom">
                <pslz:sldZm>
                  <pslz:sldZmObj sldId="538" cId="0">
                    <pslz:zmPr id="{3E437326-C9D7-4AF6-8D50-1DFE2CCFB2B8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02069" cy="15765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F7B8EDD-C526-408D-AE3E-E56C91FFD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0931" y="2942240"/>
                <a:ext cx="2102069" cy="15765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1">
            <a:extLst>
              <a:ext uri="{FF2B5EF4-FFF2-40B4-BE49-F238E27FC236}">
                <a16:creationId xmlns:a16="http://schemas.microsoft.com/office/drawing/2014/main" id="{ADC62E64-EF76-49C6-8CCB-917F0AC1D2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7891" name="Slide Number Placeholder 2">
            <a:extLst>
              <a:ext uri="{FF2B5EF4-FFF2-40B4-BE49-F238E27FC236}">
                <a16:creationId xmlns:a16="http://schemas.microsoft.com/office/drawing/2014/main" id="{DAEDC4AD-A0F2-4FA1-94C2-C25FB8BEA7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38FFA88-4732-471E-A067-F9D79D8C0BFB}" type="slidenum">
              <a:rPr lang="en-US" altLang="en-US" b="0" smtClean="0"/>
              <a:pPr/>
              <a:t>22</a:t>
            </a:fld>
            <a:endParaRPr lang="en-US" altLang="en-US" b="0"/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F0167030-D3B9-4700-A4CC-8D99D859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2296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B9CB559D-1233-4EF0-9F01-F9B9BCD763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9939764"/>
                  </p:ext>
                </p:extLst>
              </p:nvPr>
            </p:nvGraphicFramePr>
            <p:xfrm>
              <a:off x="7900307" y="990600"/>
              <a:ext cx="1117600" cy="838200"/>
            </p:xfrm>
            <a:graphic>
              <a:graphicData uri="http://schemas.microsoft.com/office/powerpoint/2016/slidezoom">
                <pslz:sldZm>
                  <pslz:sldZmObj sldId="538" cId="0">
                    <pslz:zmPr id="{70BBEC59-56A5-4367-A12A-2DE2359A021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600" cy="8382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9CB559D-1233-4EF0-9F01-F9B9BCD763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00307" y="990600"/>
                <a:ext cx="1117600" cy="8382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1">
            <a:extLst>
              <a:ext uri="{FF2B5EF4-FFF2-40B4-BE49-F238E27FC236}">
                <a16:creationId xmlns:a16="http://schemas.microsoft.com/office/drawing/2014/main" id="{ED207FF2-450D-4552-AFB5-0A3EAD2EC3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38915" name="Slide Number Placeholder 2">
            <a:extLst>
              <a:ext uri="{FF2B5EF4-FFF2-40B4-BE49-F238E27FC236}">
                <a16:creationId xmlns:a16="http://schemas.microsoft.com/office/drawing/2014/main" id="{2C0CF063-3F87-41BD-8A3B-F7F08AABCD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252CF2F-44AD-408A-9CCF-B9AC9EE03F95}" type="slidenum">
              <a:rPr lang="en-US" altLang="en-US" b="0" smtClean="0"/>
              <a:pPr/>
              <a:t>23</a:t>
            </a:fld>
            <a:endParaRPr lang="en-US" altLang="en-US" b="0"/>
          </a:p>
        </p:txBody>
      </p:sp>
      <p:pic>
        <p:nvPicPr>
          <p:cNvPr id="38916" name="Picture 3">
            <a:extLst>
              <a:ext uri="{FF2B5EF4-FFF2-40B4-BE49-F238E27FC236}">
                <a16:creationId xmlns:a16="http://schemas.microsoft.com/office/drawing/2014/main" id="{0DFBDF7D-8DCF-42DA-92F6-B0A4BD80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-15875"/>
            <a:ext cx="8509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1">
            <a:extLst>
              <a:ext uri="{FF2B5EF4-FFF2-40B4-BE49-F238E27FC236}">
                <a16:creationId xmlns:a16="http://schemas.microsoft.com/office/drawing/2014/main" id="{E2CCF128-25E1-4649-80DB-04B67C925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775" y="1524000"/>
            <a:ext cx="274786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IN" altLang="en-US" sz="1200" dirty="0">
                <a:solidFill>
                  <a:srgbClr val="C00000"/>
                </a:solidFill>
              </a:rPr>
              <a:t>Copy Address, Status &amp; Time-Out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1FA2F1-7151-41B6-8690-7017F0E75A79}"/>
              </a:ext>
            </a:extLst>
          </p:cNvPr>
          <p:cNvSpPr/>
          <p:nvPr/>
        </p:nvSpPr>
        <p:spPr>
          <a:xfrm>
            <a:off x="3276600" y="1981200"/>
            <a:ext cx="352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changing the state to RESOLVED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1">
            <a:extLst>
              <a:ext uri="{FF2B5EF4-FFF2-40B4-BE49-F238E27FC236}">
                <a16:creationId xmlns:a16="http://schemas.microsoft.com/office/drawing/2014/main" id="{08936341-1758-4D2D-B2CD-5B8DDBBFA1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0963" name="Slide Number Placeholder 2">
            <a:extLst>
              <a:ext uri="{FF2B5EF4-FFF2-40B4-BE49-F238E27FC236}">
                <a16:creationId xmlns:a16="http://schemas.microsoft.com/office/drawing/2014/main" id="{DC054529-5332-4953-A639-27180AE13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B93F825-0605-4173-89EE-CE0417AA4C35}" type="slidenum">
              <a:rPr lang="en-US" altLang="en-US" b="0" smtClean="0"/>
              <a:pPr/>
              <a:t>24</a:t>
            </a:fld>
            <a:endParaRPr lang="en-US" altLang="en-US" b="0"/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6A7CA267-C998-47CE-AFB3-006C0090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0"/>
            <a:ext cx="53721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7">
            <a:extLst>
              <a:ext uri="{FF2B5EF4-FFF2-40B4-BE49-F238E27FC236}">
                <a16:creationId xmlns:a16="http://schemas.microsoft.com/office/drawing/2014/main" id="{1ABB5AE6-516D-4B0F-B8EC-3973709E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493838"/>
            <a:ext cx="441960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4839357B-C3D5-41EB-A3E6-A2D2DB2A4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3209925"/>
            <a:ext cx="42291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1">
            <a:extLst>
              <a:ext uri="{FF2B5EF4-FFF2-40B4-BE49-F238E27FC236}">
                <a16:creationId xmlns:a16="http://schemas.microsoft.com/office/drawing/2014/main" id="{7395BEF0-8ACB-441C-AFEC-94C122345F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1987" name="Slide Number Placeholder 2">
            <a:extLst>
              <a:ext uri="{FF2B5EF4-FFF2-40B4-BE49-F238E27FC236}">
                <a16:creationId xmlns:a16="http://schemas.microsoft.com/office/drawing/2014/main" id="{4E0619C4-FD9D-4228-88A5-1439EA2A44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839649F-EBAD-40A3-824D-FF2CA6354D7C}" type="slidenum">
              <a:rPr lang="en-US" altLang="en-US" b="0" smtClean="0"/>
              <a:pPr/>
              <a:t>25</a:t>
            </a:fld>
            <a:endParaRPr lang="en-US" altLang="en-US" b="0"/>
          </a:p>
        </p:txBody>
      </p:sp>
      <p:sp>
        <p:nvSpPr>
          <p:cNvPr id="488451" name="Text Box 3">
            <a:extLst>
              <a:ext uri="{FF2B5EF4-FFF2-40B4-BE49-F238E27FC236}">
                <a16:creationId xmlns:a16="http://schemas.microsoft.com/office/drawing/2014/main" id="{011A51B1-5255-4CD3-90FE-2415DE682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3" y="1066800"/>
            <a:ext cx="6402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i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Table 7.1  </a:t>
            </a:r>
            <a:r>
              <a:rPr lang="en-US" alt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Original cache table used for examples</a:t>
            </a:r>
          </a:p>
        </p:txBody>
      </p:sp>
      <p:pic>
        <p:nvPicPr>
          <p:cNvPr id="41989" name="Picture 41">
            <a:extLst>
              <a:ext uri="{FF2B5EF4-FFF2-40B4-BE49-F238E27FC236}">
                <a16:creationId xmlns:a16="http://schemas.microsoft.com/office/drawing/2014/main" id="{5E3BFB76-5029-4DAF-B8FD-C1B52AF8C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592263"/>
            <a:ext cx="8656637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1990" name="Straight Connector 2">
            <a:extLst>
              <a:ext uri="{FF2B5EF4-FFF2-40B4-BE49-F238E27FC236}">
                <a16:creationId xmlns:a16="http://schemas.microsoft.com/office/drawing/2014/main" id="{BBAFC9FF-F7A9-4F79-B981-4E6424A84C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05400" y="3733800"/>
            <a:ext cx="10668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991" name="Straight Connector 4">
            <a:extLst>
              <a:ext uri="{FF2B5EF4-FFF2-40B4-BE49-F238E27FC236}">
                <a16:creationId xmlns:a16="http://schemas.microsoft.com/office/drawing/2014/main" id="{C0578515-B754-484D-8DFD-03A665FB96C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81800" y="3733800"/>
            <a:ext cx="17526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1">
            <a:extLst>
              <a:ext uri="{FF2B5EF4-FFF2-40B4-BE49-F238E27FC236}">
                <a16:creationId xmlns:a16="http://schemas.microsoft.com/office/drawing/2014/main" id="{7B55FB4A-B939-4A34-A5CE-6423172B86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3011" name="Slide Number Placeholder 2">
            <a:extLst>
              <a:ext uri="{FF2B5EF4-FFF2-40B4-BE49-F238E27FC236}">
                <a16:creationId xmlns:a16="http://schemas.microsoft.com/office/drawing/2014/main" id="{470C63D9-4F85-41AD-ACFE-86610743D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A00D14F-2ED7-4A1B-BDEC-B5B3100761CA}" type="slidenum">
              <a:rPr lang="en-US" altLang="en-US" b="0" smtClean="0"/>
              <a:pPr/>
              <a:t>26</a:t>
            </a:fld>
            <a:endParaRPr lang="en-US" altLang="en-US" b="0"/>
          </a:p>
        </p:txBody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DC8EB27A-D776-4AF8-8892-17438B13D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6858"/>
            <a:ext cx="8153400" cy="4185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The ARP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output module receives </a:t>
            </a:r>
            <a:r>
              <a:rPr lang="en-US" altLang="en-US" sz="2800" i="1" dirty="0">
                <a:latin typeface="Times New Roman" panose="02020603050405020304" pitchFamily="18" charset="0"/>
              </a:rPr>
              <a:t>an IP datagram (from the IP layer) with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destination address </a:t>
            </a:r>
            <a:r>
              <a:rPr lang="en-US" altLang="en-US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114.5.7.89</a:t>
            </a:r>
            <a:r>
              <a:rPr lang="en-US" altLang="en-US" sz="2800" i="1" dirty="0">
                <a:latin typeface="Times New Roman" panose="02020603050405020304" pitchFamily="18" charset="0"/>
              </a:rPr>
              <a:t>. It checks the cache table and finds that an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entry exists </a:t>
            </a:r>
            <a:r>
              <a:rPr lang="en-US" altLang="en-US" sz="2800" i="1" dirty="0">
                <a:latin typeface="Times New Roman" panose="02020603050405020304" pitchFamily="18" charset="0"/>
              </a:rPr>
              <a:t>for this destination with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RESOLVED</a:t>
            </a:r>
            <a:r>
              <a:rPr lang="en-US" altLang="en-US" sz="2800" i="1" dirty="0">
                <a:latin typeface="Times New Roman" panose="02020603050405020304" pitchFamily="18" charset="0"/>
              </a:rPr>
              <a:t> state (R in the table). 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It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extracts</a:t>
            </a:r>
            <a:r>
              <a:rPr lang="en-US" altLang="en-US" sz="2800" i="1" dirty="0">
                <a:latin typeface="Times New Roman" panose="02020603050405020304" pitchFamily="18" charset="0"/>
              </a:rPr>
              <a:t>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hardware address</a:t>
            </a:r>
            <a:r>
              <a:rPr lang="en-US" altLang="en-US" sz="2800" i="1" dirty="0">
                <a:latin typeface="Times New Roman" panose="02020603050405020304" pitchFamily="18" charset="0"/>
              </a:rPr>
              <a:t>, which is </a:t>
            </a:r>
            <a:r>
              <a:rPr lang="en-US" altLang="en-US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457342ACAE32</a:t>
            </a:r>
            <a:r>
              <a:rPr lang="en-US" altLang="en-US" sz="2800" i="1" dirty="0">
                <a:latin typeface="Times New Roman" panose="02020603050405020304" pitchFamily="18" charset="0"/>
              </a:rPr>
              <a:t>, and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sends</a:t>
            </a:r>
            <a:r>
              <a:rPr lang="en-US" altLang="en-US" sz="2800" i="1" dirty="0">
                <a:latin typeface="Times New Roman" panose="02020603050405020304" pitchFamily="18" charset="0"/>
              </a:rPr>
              <a:t> the packet and the address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to</a:t>
            </a:r>
            <a:r>
              <a:rPr lang="en-US" altLang="en-US" sz="2800" i="1" dirty="0">
                <a:latin typeface="Times New Roman" panose="02020603050405020304" pitchFamily="18" charset="0"/>
              </a:rPr>
              <a:t>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data link layer </a:t>
            </a:r>
            <a:r>
              <a:rPr lang="en-US" altLang="en-US" sz="2800" i="1" dirty="0">
                <a:latin typeface="Times New Roman" panose="02020603050405020304" pitchFamily="18" charset="0"/>
              </a:rPr>
              <a:t>for transmission. The cache table remains the same.</a:t>
            </a:r>
          </a:p>
        </p:txBody>
      </p:sp>
      <p:sp>
        <p:nvSpPr>
          <p:cNvPr id="43013" name="Text Box 3">
            <a:extLst>
              <a:ext uri="{FF2B5EF4-FFF2-40B4-BE49-F238E27FC236}">
                <a16:creationId xmlns:a16="http://schemas.microsoft.com/office/drawing/2014/main" id="{E9ACEB29-7030-488A-9CF9-019B2235E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2</a:t>
            </a:r>
          </a:p>
        </p:txBody>
      </p:sp>
      <p:sp>
        <p:nvSpPr>
          <p:cNvPr id="43014" name="Rectangle 4">
            <a:extLst>
              <a:ext uri="{FF2B5EF4-FFF2-40B4-BE49-F238E27FC236}">
                <a16:creationId xmlns:a16="http://schemas.microsoft.com/office/drawing/2014/main" id="{E604C6D3-7DB2-4744-8E3B-D221089E2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00D5EA7-B0D6-404E-8A8C-9AA5A3EBC2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9323349"/>
                  </p:ext>
                </p:extLst>
              </p:nvPr>
            </p:nvGraphicFramePr>
            <p:xfrm>
              <a:off x="7359530" y="189392"/>
              <a:ext cx="1663076" cy="1247307"/>
            </p:xfrm>
            <a:graphic>
              <a:graphicData uri="http://schemas.microsoft.com/office/powerpoint/2016/slidezoom">
                <pslz:sldZm>
                  <pslz:sldZmObj sldId="538" cId="0">
                    <pslz:zmPr id="{AE6E5F10-D6C1-43B9-81A7-82F7F2D5DE4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63076" cy="12473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00D5EA7-B0D6-404E-8A8C-9AA5A3EBC2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9530" y="189392"/>
                <a:ext cx="1663076" cy="12473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2EF6331C-E467-4C4C-B01B-85ABEDC22B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8828724"/>
                  </p:ext>
                </p:extLst>
              </p:nvPr>
            </p:nvGraphicFramePr>
            <p:xfrm>
              <a:off x="7311563" y="5181600"/>
              <a:ext cx="1672965" cy="1254724"/>
            </p:xfrm>
            <a:graphic>
              <a:graphicData uri="http://schemas.microsoft.com/office/powerpoint/2016/slidezoom">
                <pslz:sldZm>
                  <pslz:sldZmObj sldId="542" cId="0">
                    <pslz:zmPr id="{1440DB6B-3609-4F6D-BF40-C991302B773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2965" cy="12547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EF6331C-E467-4C4C-B01B-85ABEDC22B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1563" y="5181600"/>
                <a:ext cx="1672965" cy="12547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1">
            <a:extLst>
              <a:ext uri="{FF2B5EF4-FFF2-40B4-BE49-F238E27FC236}">
                <a16:creationId xmlns:a16="http://schemas.microsoft.com/office/drawing/2014/main" id="{63628D57-E8D0-49D4-9CF7-48133A71A0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4035" name="Slide Number Placeholder 2">
            <a:extLst>
              <a:ext uri="{FF2B5EF4-FFF2-40B4-BE49-F238E27FC236}">
                <a16:creationId xmlns:a16="http://schemas.microsoft.com/office/drawing/2014/main" id="{B15A38B5-4496-426A-911F-B74061447C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9E9C35B-C533-4106-BA9D-BF3A4346F52F}" type="slidenum">
              <a:rPr lang="en-US" altLang="en-US" b="0" smtClean="0"/>
              <a:pPr/>
              <a:t>27</a:t>
            </a:fld>
            <a:endParaRPr lang="en-US" altLang="en-US" b="0"/>
          </a:p>
        </p:txBody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74225BEC-7517-4F9E-B3CF-6484EFADF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88270"/>
            <a:ext cx="815340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Twenty seconds later, the ARP output module receives an IP datagram (from the IP layer) with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destination address 116.1.7.22</a:t>
            </a:r>
            <a:r>
              <a:rPr lang="en-US" altLang="en-US" sz="2800" i="1" dirty="0">
                <a:latin typeface="Times New Roman" panose="02020603050405020304" pitchFamily="18" charset="0"/>
              </a:rPr>
              <a:t>. It checks the cache table and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does not find</a:t>
            </a:r>
            <a:r>
              <a:rPr lang="en-US" altLang="en-US" sz="2800" i="1" dirty="0">
                <a:latin typeface="Times New Roman" panose="02020603050405020304" pitchFamily="18" charset="0"/>
              </a:rPr>
              <a:t> this destination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 the table</a:t>
            </a:r>
            <a:r>
              <a:rPr lang="en-US" altLang="en-US" sz="2800" i="1" dirty="0">
                <a:latin typeface="Times New Roman" panose="02020603050405020304" pitchFamily="18" charset="0"/>
              </a:rPr>
              <a:t>. 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The module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adds an entry </a:t>
            </a:r>
            <a:r>
              <a:rPr lang="en-US" altLang="en-US" sz="2800" i="1" dirty="0">
                <a:latin typeface="Times New Roman" panose="02020603050405020304" pitchFamily="18" charset="0"/>
              </a:rPr>
              <a:t>to the table with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state PENDING </a:t>
            </a:r>
            <a:r>
              <a:rPr lang="en-US" altLang="en-US" sz="2800" i="1" dirty="0">
                <a:latin typeface="Times New Roman" panose="02020603050405020304" pitchFamily="18" charset="0"/>
              </a:rPr>
              <a:t>and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Attempt value 1</a:t>
            </a:r>
            <a:r>
              <a:rPr lang="en-US" altLang="en-US" sz="2800" i="1" dirty="0">
                <a:latin typeface="Times New Roman" panose="02020603050405020304" pitchFamily="18" charset="0"/>
              </a:rPr>
              <a:t>. It creates a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new queue </a:t>
            </a:r>
            <a:r>
              <a:rPr lang="en-US" altLang="en-US" sz="2800" i="1" dirty="0">
                <a:latin typeface="Times New Roman" panose="02020603050405020304" pitchFamily="18" charset="0"/>
              </a:rPr>
              <a:t>for this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destination and enqueues </a:t>
            </a:r>
            <a:r>
              <a:rPr lang="en-US" altLang="en-US" sz="2800" i="1" dirty="0">
                <a:latin typeface="Times New Roman" panose="02020603050405020304" pitchFamily="18" charset="0"/>
              </a:rPr>
              <a:t>the packet. It then </a:t>
            </a:r>
            <a:r>
              <a:rPr lang="en-US" altLang="en-US" sz="2800" i="1" dirty="0">
                <a:solidFill>
                  <a:srgbClr val="E92E09"/>
                </a:solidFill>
                <a:latin typeface="Times New Roman" panose="02020603050405020304" pitchFamily="18" charset="0"/>
              </a:rPr>
              <a:t>sends</a:t>
            </a:r>
            <a:r>
              <a:rPr lang="en-US" altLang="en-US" sz="2800" i="1" dirty="0">
                <a:latin typeface="Times New Roman" panose="02020603050405020304" pitchFamily="18" charset="0"/>
              </a:rPr>
              <a:t> an </a:t>
            </a:r>
            <a:r>
              <a:rPr lang="en-US" altLang="en-US" sz="2800" i="1" dirty="0">
                <a:solidFill>
                  <a:srgbClr val="E92E09"/>
                </a:solidFill>
                <a:latin typeface="Times New Roman" panose="02020603050405020304" pitchFamily="18" charset="0"/>
              </a:rPr>
              <a:t>ARP request </a:t>
            </a:r>
            <a:r>
              <a:rPr lang="en-US" altLang="en-US" sz="2800" i="1" dirty="0">
                <a:latin typeface="Times New Roman" panose="02020603050405020304" pitchFamily="18" charset="0"/>
              </a:rPr>
              <a:t>to the data link layer for this destination. The new cache table is shown in Table 7.2.</a:t>
            </a:r>
          </a:p>
        </p:txBody>
      </p:sp>
      <p:sp>
        <p:nvSpPr>
          <p:cNvPr id="44037" name="Text Box 3">
            <a:extLst>
              <a:ext uri="{FF2B5EF4-FFF2-40B4-BE49-F238E27FC236}">
                <a16:creationId xmlns:a16="http://schemas.microsoft.com/office/drawing/2014/main" id="{65D0B65D-7665-4166-9E21-236034C16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3</a:t>
            </a:r>
          </a:p>
        </p:txBody>
      </p:sp>
      <p:sp>
        <p:nvSpPr>
          <p:cNvPr id="44038" name="Rectangle 4">
            <a:extLst>
              <a:ext uri="{FF2B5EF4-FFF2-40B4-BE49-F238E27FC236}">
                <a16:creationId xmlns:a16="http://schemas.microsoft.com/office/drawing/2014/main" id="{8ADCE104-14AD-43C5-9833-8F5C6424E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39" name="Text Box 5">
            <a:extLst>
              <a:ext uri="{FF2B5EF4-FFF2-40B4-BE49-F238E27FC236}">
                <a16:creationId xmlns:a16="http://schemas.microsoft.com/office/drawing/2014/main" id="{7975DA6C-7C9C-42D1-AE9F-5CF889EF9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5805488"/>
            <a:ext cx="2413000" cy="5953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See Next Slide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B012D1E-507C-4554-B066-38A391C360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993443"/>
                  </p:ext>
                </p:extLst>
              </p:nvPr>
            </p:nvGraphicFramePr>
            <p:xfrm>
              <a:off x="7214382" y="-28107"/>
              <a:ext cx="1905000" cy="1428750"/>
            </p:xfrm>
            <a:graphic>
              <a:graphicData uri="http://schemas.microsoft.com/office/powerpoint/2016/slidezoom">
                <pslz:sldZm>
                  <pslz:sldZmObj sldId="542" cId="0">
                    <pslz:zmPr id="{0A477630-1EA8-46AB-9E95-72B4290F837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05000" cy="14287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012D1E-507C-4554-B066-38A391C360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4382" y="-28107"/>
                <a:ext cx="1905000" cy="14287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FECB4839-DDA8-4B61-83A8-348BCEBD01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2436175"/>
                  </p:ext>
                </p:extLst>
              </p:nvPr>
            </p:nvGraphicFramePr>
            <p:xfrm>
              <a:off x="5343378" y="152400"/>
              <a:ext cx="1698772" cy="1274079"/>
            </p:xfrm>
            <a:graphic>
              <a:graphicData uri="http://schemas.microsoft.com/office/powerpoint/2016/slidezoom">
                <pslz:sldZm>
                  <pslz:sldZmObj sldId="538" cId="0">
                    <pslz:zmPr id="{1838DE77-408A-40D2-9C01-FBE3A533576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8772" cy="127407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ECB4839-DDA8-4B61-83A8-348BCEBD01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3378" y="152400"/>
                <a:ext cx="1698772" cy="127407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1">
            <a:extLst>
              <a:ext uri="{FF2B5EF4-FFF2-40B4-BE49-F238E27FC236}">
                <a16:creationId xmlns:a16="http://schemas.microsoft.com/office/drawing/2014/main" id="{14CFFDA2-3471-41AB-9041-3A3451C0E3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4C4F6B10-2A0C-4F0A-93FC-72F64EA6D5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5C3A56F-19DA-4660-90D4-7696765769C9}" type="slidenum">
              <a:rPr lang="en-US" altLang="en-US" b="0" smtClean="0"/>
              <a:pPr/>
              <a:t>28</a:t>
            </a:fld>
            <a:endParaRPr lang="en-US" altLang="en-US" b="0"/>
          </a:p>
        </p:txBody>
      </p:sp>
      <p:sp>
        <p:nvSpPr>
          <p:cNvPr id="498691" name="Text Box 3">
            <a:extLst>
              <a:ext uri="{FF2B5EF4-FFF2-40B4-BE49-F238E27FC236}">
                <a16:creationId xmlns:a16="http://schemas.microsoft.com/office/drawing/2014/main" id="{C33EA668-99C2-41F6-ADD8-F9D2C2272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38" y="1143000"/>
            <a:ext cx="5910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i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Table 7.2  </a:t>
            </a:r>
            <a:r>
              <a:rPr lang="en-US" alt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Updated cache table for Example 3</a:t>
            </a:r>
          </a:p>
        </p:txBody>
      </p:sp>
      <p:pic>
        <p:nvPicPr>
          <p:cNvPr id="45061" name="Picture 41">
            <a:extLst>
              <a:ext uri="{FF2B5EF4-FFF2-40B4-BE49-F238E27FC236}">
                <a16:creationId xmlns:a16="http://schemas.microsoft.com/office/drawing/2014/main" id="{D3D553FB-D2FF-4904-88DB-A9C0D84A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04975"/>
            <a:ext cx="85566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5062" name="Straight Connector 2">
            <a:extLst>
              <a:ext uri="{FF2B5EF4-FFF2-40B4-BE49-F238E27FC236}">
                <a16:creationId xmlns:a16="http://schemas.microsoft.com/office/drawing/2014/main" id="{5CF6FB0A-3B88-4DB1-B7EC-0A78603B8B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" y="4724400"/>
            <a:ext cx="82296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1">
            <a:extLst>
              <a:ext uri="{FF2B5EF4-FFF2-40B4-BE49-F238E27FC236}">
                <a16:creationId xmlns:a16="http://schemas.microsoft.com/office/drawing/2014/main" id="{74368E52-E659-48C4-93C7-4DA3554FD0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6083" name="Slide Number Placeholder 2">
            <a:extLst>
              <a:ext uri="{FF2B5EF4-FFF2-40B4-BE49-F238E27FC236}">
                <a16:creationId xmlns:a16="http://schemas.microsoft.com/office/drawing/2014/main" id="{F21E0F59-91BD-4FB3-8B65-3F7B85880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B2BB2AF-8545-4757-8873-2B62706AEF4B}" type="slidenum">
              <a:rPr lang="en-US" altLang="en-US" b="0" smtClean="0"/>
              <a:pPr/>
              <a:t>29</a:t>
            </a:fld>
            <a:endParaRPr lang="en-US" altLang="en-US" b="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735BF0F5-A67F-4065-8EAF-4477298E3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143000"/>
            <a:ext cx="815340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Fifteen seconds later, the ARP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input module </a:t>
            </a:r>
            <a:r>
              <a:rPr lang="en-US" altLang="en-US" sz="2800" i="1" dirty="0">
                <a:latin typeface="Times New Roman" panose="02020603050405020304" pitchFamily="18" charset="0"/>
              </a:rPr>
              <a:t>receives an ARP reply packet with target protocol (IP) address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188.11.8.71</a:t>
            </a:r>
            <a:r>
              <a:rPr lang="en-US" altLang="en-US" i="1" dirty="0">
                <a:solidFill>
                  <a:srgbClr val="C00000"/>
                </a:solidFill>
                <a:latin typeface="Times New Roman" panose="02020603050405020304" pitchFamily="18" charset="0"/>
              </a:rPr>
              <a:t>(Table 7.2)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. </a:t>
            </a:r>
            <a:r>
              <a:rPr lang="en-US" altLang="en-US" sz="2800" i="1" dirty="0">
                <a:latin typeface="Times New Roman" panose="02020603050405020304" pitchFamily="18" charset="0"/>
              </a:rPr>
              <a:t>The module checks the table and f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inds this address with status PENDING</a:t>
            </a:r>
            <a:r>
              <a:rPr lang="en-US" altLang="en-US" sz="2800" i="1" dirty="0">
                <a:latin typeface="Times New Roman" panose="02020603050405020304" pitchFamily="18" charset="0"/>
              </a:rPr>
              <a:t>. </a:t>
            </a:r>
          </a:p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It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changes the state </a:t>
            </a:r>
            <a:r>
              <a:rPr lang="en-US" altLang="en-US" sz="2800" i="1" dirty="0">
                <a:latin typeface="Times New Roman" panose="02020603050405020304" pitchFamily="18" charset="0"/>
              </a:rPr>
              <a:t>of the entry to </a:t>
            </a:r>
            <a:r>
              <a:rPr lang="en-US" altLang="en-US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RESOLVED</a:t>
            </a:r>
            <a:r>
              <a:rPr lang="en-US" altLang="en-US" sz="2800" i="1" dirty="0">
                <a:latin typeface="Times New Roman" panose="02020603050405020304" pitchFamily="18" charset="0"/>
              </a:rPr>
              <a:t> and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sets</a:t>
            </a:r>
            <a:r>
              <a:rPr lang="en-US" altLang="en-US" sz="2800" i="1" dirty="0">
                <a:latin typeface="Times New Roman" panose="02020603050405020304" pitchFamily="18" charset="0"/>
              </a:rPr>
              <a:t>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time-out value to </a:t>
            </a:r>
            <a:r>
              <a:rPr lang="en-US" altLang="en-US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900</a:t>
            </a:r>
            <a:r>
              <a:rPr lang="en-US" altLang="en-US" sz="2800" i="1" dirty="0">
                <a:latin typeface="Times New Roman" panose="02020603050405020304" pitchFamily="18" charset="0"/>
              </a:rPr>
              <a:t>. The module then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adds</a:t>
            </a:r>
            <a:r>
              <a:rPr lang="en-US" altLang="en-US" sz="2800" i="1" dirty="0">
                <a:latin typeface="Times New Roman" panose="02020603050405020304" pitchFamily="18" charset="0"/>
              </a:rPr>
              <a:t>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target hardware address (</a:t>
            </a:r>
            <a:r>
              <a:rPr lang="en-US" altLang="en-US" sz="2800" i="1" dirty="0">
                <a:solidFill>
                  <a:srgbClr val="0070C0"/>
                </a:solidFill>
                <a:latin typeface="Times New Roman" panose="02020603050405020304" pitchFamily="18" charset="0"/>
              </a:rPr>
              <a:t>E34573242ACA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en-US" sz="2800" i="1" dirty="0">
                <a:latin typeface="Times New Roman" panose="02020603050405020304" pitchFamily="18" charset="0"/>
              </a:rPr>
              <a:t>to the entry. Now it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accesses queue 18 and sends all the packets in this queue</a:t>
            </a:r>
            <a:r>
              <a:rPr lang="en-US" altLang="en-US" sz="2800" i="1" dirty="0">
                <a:latin typeface="Times New Roman" panose="02020603050405020304" pitchFamily="18" charset="0"/>
              </a:rPr>
              <a:t>, one by one, to the data link layer. The new cache table is shown in Table 7.3.</a:t>
            </a:r>
          </a:p>
        </p:txBody>
      </p:sp>
      <p:sp>
        <p:nvSpPr>
          <p:cNvPr id="46085" name="Text Box 3">
            <a:extLst>
              <a:ext uri="{FF2B5EF4-FFF2-40B4-BE49-F238E27FC236}">
                <a16:creationId xmlns:a16="http://schemas.microsoft.com/office/drawing/2014/main" id="{88AFD062-4A84-46B1-A513-5D286B073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10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4</a:t>
            </a:r>
          </a:p>
        </p:txBody>
      </p:sp>
      <p:sp>
        <p:nvSpPr>
          <p:cNvPr id="46086" name="Rectangle 4">
            <a:extLst>
              <a:ext uri="{FF2B5EF4-FFF2-40B4-BE49-F238E27FC236}">
                <a16:creationId xmlns:a16="http://schemas.microsoft.com/office/drawing/2014/main" id="{AD88FFED-01CB-4E5B-BC0A-0213A98A2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087" name="Text Box 5">
            <a:extLst>
              <a:ext uri="{FF2B5EF4-FFF2-40B4-BE49-F238E27FC236}">
                <a16:creationId xmlns:a16="http://schemas.microsoft.com/office/drawing/2014/main" id="{02F9693A-3A1F-4D36-9A5E-E291F79C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5729288"/>
            <a:ext cx="2413000" cy="5953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See Next Slide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1">
            <a:extLst>
              <a:ext uri="{FF2B5EF4-FFF2-40B4-BE49-F238E27FC236}">
                <a16:creationId xmlns:a16="http://schemas.microsoft.com/office/drawing/2014/main" id="{BAB2637F-9F0A-41E7-B1BC-62EAFD29BB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7171" name="Slide Number Placeholder 2">
            <a:extLst>
              <a:ext uri="{FF2B5EF4-FFF2-40B4-BE49-F238E27FC236}">
                <a16:creationId xmlns:a16="http://schemas.microsoft.com/office/drawing/2014/main" id="{EE70A6FE-0693-45E5-88E5-32DE67568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D941467-F8A8-457D-9C1B-CCA94EC908D0}" type="slidenum">
              <a:rPr lang="en-US" altLang="en-US" b="0" smtClean="0"/>
              <a:pPr/>
              <a:t>3</a:t>
            </a:fld>
            <a:endParaRPr lang="en-US" altLang="en-US" b="0"/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972841B5-7EB5-486C-8E14-5929792DC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7239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7.2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Position of ARP and RARP in TCP/IP protocol suite</a:t>
            </a:r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17D5152-B026-4486-9CD9-70230EEBDE9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4" name="Rectangle 4">
            <a:extLst>
              <a:ext uri="{FF2B5EF4-FFF2-40B4-BE49-F238E27FC236}">
                <a16:creationId xmlns:a16="http://schemas.microsoft.com/office/drawing/2014/main" id="{2AC01DC8-1867-4A51-8D6F-EC98D126C90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5" name="Rectangle 5">
            <a:extLst>
              <a:ext uri="{FF2B5EF4-FFF2-40B4-BE49-F238E27FC236}">
                <a16:creationId xmlns:a16="http://schemas.microsoft.com/office/drawing/2014/main" id="{9362B6D5-5977-4E5B-9988-09D9288C344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6" name="Rectangle 6">
            <a:extLst>
              <a:ext uri="{FF2B5EF4-FFF2-40B4-BE49-F238E27FC236}">
                <a16:creationId xmlns:a16="http://schemas.microsoft.com/office/drawing/2014/main" id="{184A7423-0C99-4720-B8A2-3011CF3C5F8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7" name="Rectangle 7">
            <a:extLst>
              <a:ext uri="{FF2B5EF4-FFF2-40B4-BE49-F238E27FC236}">
                <a16:creationId xmlns:a16="http://schemas.microsoft.com/office/drawing/2014/main" id="{7AF9C4FB-97EF-49A5-8358-53729149CD0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8" name="Rectangle 8">
            <a:extLst>
              <a:ext uri="{FF2B5EF4-FFF2-40B4-BE49-F238E27FC236}">
                <a16:creationId xmlns:a16="http://schemas.microsoft.com/office/drawing/2014/main" id="{4543523A-412F-4B28-A0A7-EC5548200743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7179" name="Rectangle 9">
            <a:extLst>
              <a:ext uri="{FF2B5EF4-FFF2-40B4-BE49-F238E27FC236}">
                <a16:creationId xmlns:a16="http://schemas.microsoft.com/office/drawing/2014/main" id="{B63D1155-0F57-4A25-A16E-EE42220E33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7180" name="Picture 10">
            <a:extLst>
              <a:ext uri="{FF2B5EF4-FFF2-40B4-BE49-F238E27FC236}">
                <a16:creationId xmlns:a16="http://schemas.microsoft.com/office/drawing/2014/main" id="{5B84E9C8-ED7B-47EA-876F-5868C1F51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743200"/>
            <a:ext cx="753268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81" name="Rectangle 1">
            <a:extLst>
              <a:ext uri="{FF2B5EF4-FFF2-40B4-BE49-F238E27FC236}">
                <a16:creationId xmlns:a16="http://schemas.microsoft.com/office/drawing/2014/main" id="{6F569871-C14C-41D5-8C22-C04D45FC9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579938"/>
            <a:ext cx="7543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C00000"/>
                </a:solidFill>
              </a:rPr>
              <a:t>ARP &amp; RAPR are the auxiliary Protocols in Network Layer.</a:t>
            </a:r>
          </a:p>
        </p:txBody>
      </p:sp>
      <p:sp>
        <p:nvSpPr>
          <p:cNvPr id="7182" name="Rectangle 2">
            <a:extLst>
              <a:ext uri="{FF2B5EF4-FFF2-40B4-BE49-F238E27FC236}">
                <a16:creationId xmlns:a16="http://schemas.microsoft.com/office/drawing/2014/main" id="{DF02B392-AF8D-455D-8A72-B2928C177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114925"/>
            <a:ext cx="83343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2000" b="0">
                <a:latin typeface="Times New Roman" panose="02020603050405020304" pitchFamily="18" charset="0"/>
              </a:rPr>
              <a:t>ARP accepts a logical address from the IP protocol, maps the address to the corresponding physical address and pass it to the data link layer.</a:t>
            </a:r>
            <a:endParaRPr lang="en-US" altLang="en-US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1">
            <a:extLst>
              <a:ext uri="{FF2B5EF4-FFF2-40B4-BE49-F238E27FC236}">
                <a16:creationId xmlns:a16="http://schemas.microsoft.com/office/drawing/2014/main" id="{E52D3578-EF0F-43C8-AEB7-345EEFE241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8131" name="Slide Number Placeholder 2">
            <a:extLst>
              <a:ext uri="{FF2B5EF4-FFF2-40B4-BE49-F238E27FC236}">
                <a16:creationId xmlns:a16="http://schemas.microsoft.com/office/drawing/2014/main" id="{2FDBB997-856D-4D40-9E6A-ACE04979C5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A29D2D3-F179-4FEA-A936-D72DC47295E1}" type="slidenum">
              <a:rPr lang="en-US" altLang="en-US" b="0" smtClean="0"/>
              <a:pPr/>
              <a:t>30</a:t>
            </a:fld>
            <a:endParaRPr lang="en-US" altLang="en-US" b="0"/>
          </a:p>
        </p:txBody>
      </p:sp>
      <p:sp>
        <p:nvSpPr>
          <p:cNvPr id="499715" name="Text Box 3">
            <a:extLst>
              <a:ext uri="{FF2B5EF4-FFF2-40B4-BE49-F238E27FC236}">
                <a16:creationId xmlns:a16="http://schemas.microsoft.com/office/drawing/2014/main" id="{46FFFF04-C9EF-44FF-9A24-9853D20DD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5910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i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Table 7.3  </a:t>
            </a:r>
            <a:r>
              <a:rPr lang="en-US" alt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Updated cache table for Example 4</a:t>
            </a:r>
          </a:p>
        </p:txBody>
      </p:sp>
      <p:pic>
        <p:nvPicPr>
          <p:cNvPr id="48133" name="Picture 41">
            <a:extLst>
              <a:ext uri="{FF2B5EF4-FFF2-40B4-BE49-F238E27FC236}">
                <a16:creationId xmlns:a16="http://schemas.microsoft.com/office/drawing/2014/main" id="{94A7F43D-567C-4E7B-8A16-F1F63911C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577975"/>
            <a:ext cx="8556625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8134" name="Straight Connector 2">
            <a:extLst>
              <a:ext uri="{FF2B5EF4-FFF2-40B4-BE49-F238E27FC236}">
                <a16:creationId xmlns:a16="http://schemas.microsoft.com/office/drawing/2014/main" id="{47CFBA51-E601-471C-AC54-58D142AE03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29200" y="5486400"/>
            <a:ext cx="1262063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135" name="Straight Connector 4">
            <a:extLst>
              <a:ext uri="{FF2B5EF4-FFF2-40B4-BE49-F238E27FC236}">
                <a16:creationId xmlns:a16="http://schemas.microsoft.com/office/drawing/2014/main" id="{64CF1941-3D53-4260-8AC7-C35E4D2EFF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0" y="5486400"/>
            <a:ext cx="17526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4">
            <a:extLst>
              <a:ext uri="{FF2B5EF4-FFF2-40B4-BE49-F238E27FC236}">
                <a16:creationId xmlns:a16="http://schemas.microsoft.com/office/drawing/2014/main" id="{43072016-8B10-4D2B-9E17-924DD4C3F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"/>
            <a:ext cx="609600" cy="1066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4" name="Footer Placeholder 1">
            <a:extLst>
              <a:ext uri="{FF2B5EF4-FFF2-40B4-BE49-F238E27FC236}">
                <a16:creationId xmlns:a16="http://schemas.microsoft.com/office/drawing/2014/main" id="{8F1A0F21-7847-4CEB-8DF3-2B5E0EDB61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49155" name="Slide Number Placeholder 2">
            <a:extLst>
              <a:ext uri="{FF2B5EF4-FFF2-40B4-BE49-F238E27FC236}">
                <a16:creationId xmlns:a16="http://schemas.microsoft.com/office/drawing/2014/main" id="{1AAC66E2-744A-476A-B115-76A0B723A0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AECFABD5-19D0-4256-BA0E-D214AEF88D87}" type="slidenum">
              <a:rPr lang="en-US" altLang="en-US" b="0" smtClean="0"/>
              <a:pPr/>
              <a:t>31</a:t>
            </a:fld>
            <a:endParaRPr lang="en-US" altLang="en-US" b="0"/>
          </a:p>
        </p:txBody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3F532CF1-D279-492B-893A-AE78677E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1" y="1101090"/>
            <a:ext cx="86360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en-US" altLang="en-US" sz="2800" i="1" dirty="0">
                <a:latin typeface="Times New Roman" panose="02020603050405020304" pitchFamily="18" charset="0"/>
              </a:rPr>
              <a:t>Twenty-five seconds later,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cache-control module updates every entry</a:t>
            </a:r>
            <a:r>
              <a:rPr lang="en-US" altLang="en-US" sz="2800" i="1" dirty="0">
                <a:latin typeface="Times New Roman" panose="02020603050405020304" pitchFamily="18" charset="0"/>
              </a:rPr>
              <a:t>. The time-out values for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first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three</a:t>
            </a:r>
            <a:r>
              <a:rPr lang="en-US" altLang="en-US" sz="2800" i="1" dirty="0">
                <a:latin typeface="Times New Roman" panose="02020603050405020304" pitchFamily="18" charset="0"/>
              </a:rPr>
              <a:t> resolved entries are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decremented</a:t>
            </a:r>
            <a:r>
              <a:rPr lang="en-US" altLang="en-US" sz="2800" i="1" dirty="0">
                <a:latin typeface="Times New Roman" panose="02020603050405020304" pitchFamily="18" charset="0"/>
              </a:rPr>
              <a:t> by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60</a:t>
            </a:r>
            <a:r>
              <a:rPr lang="en-US" altLang="en-US" sz="2800" i="1" dirty="0">
                <a:latin typeface="Times New Roman" panose="02020603050405020304" pitchFamily="18" charset="0"/>
              </a:rPr>
              <a:t>. The time-out value for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last</a:t>
            </a:r>
            <a:r>
              <a:rPr lang="en-US" altLang="en-US" sz="2800" i="1" dirty="0">
                <a:latin typeface="Times New Roman" panose="02020603050405020304" pitchFamily="18" charset="0"/>
              </a:rPr>
              <a:t> resolved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entry</a:t>
            </a:r>
            <a:r>
              <a:rPr lang="en-US" altLang="en-US" sz="2800" i="1" dirty="0">
                <a:latin typeface="Times New Roman" panose="02020603050405020304" pitchFamily="18" charset="0"/>
              </a:rPr>
              <a:t> is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decremented</a:t>
            </a:r>
            <a:r>
              <a:rPr lang="en-US" altLang="en-US" sz="2800" i="1" dirty="0">
                <a:latin typeface="Times New Roman" panose="02020603050405020304" pitchFamily="18" charset="0"/>
              </a:rPr>
              <a:t> by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25</a:t>
            </a:r>
            <a:r>
              <a:rPr lang="en-US" altLang="en-US" sz="2800" i="1" dirty="0">
                <a:latin typeface="Times New Roman" panose="02020603050405020304" pitchFamily="18" charset="0"/>
              </a:rPr>
              <a:t>.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state</a:t>
            </a:r>
            <a:r>
              <a:rPr lang="en-US" altLang="en-US" sz="2800" i="1" dirty="0">
                <a:latin typeface="Times New Roman" panose="02020603050405020304" pitchFamily="18" charset="0"/>
              </a:rPr>
              <a:t> of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next-to-the last entry</a:t>
            </a:r>
            <a:r>
              <a:rPr lang="en-US" altLang="en-US" sz="2800" i="1" dirty="0">
                <a:latin typeface="Times New Roman" panose="02020603050405020304" pitchFamily="18" charset="0"/>
              </a:rPr>
              <a:t> is changed to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FREE</a:t>
            </a:r>
            <a:r>
              <a:rPr lang="en-US" altLang="en-US" sz="2800" i="1" dirty="0">
                <a:latin typeface="Times New Roman" panose="02020603050405020304" pitchFamily="18" charset="0"/>
              </a:rPr>
              <a:t> because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time-out</a:t>
            </a:r>
            <a:r>
              <a:rPr lang="en-US" altLang="en-US" sz="2800" i="1" dirty="0">
                <a:latin typeface="Times New Roman" panose="02020603050405020304" pitchFamily="18" charset="0"/>
              </a:rPr>
              <a:t> is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zero</a:t>
            </a:r>
            <a:r>
              <a:rPr lang="en-US" altLang="en-US" sz="2800" i="1" dirty="0">
                <a:latin typeface="Times New Roman" panose="02020603050405020304" pitchFamily="18" charset="0"/>
              </a:rPr>
              <a:t>. For each of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three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pending</a:t>
            </a:r>
            <a:r>
              <a:rPr lang="en-US" altLang="en-US" sz="2800" i="1" dirty="0">
                <a:latin typeface="Times New Roman" panose="02020603050405020304" pitchFamily="18" charset="0"/>
              </a:rPr>
              <a:t> entries, the value of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attempts field </a:t>
            </a:r>
            <a:r>
              <a:rPr lang="en-US" altLang="en-US" sz="2800" i="1" dirty="0">
                <a:latin typeface="Times New Roman" panose="02020603050405020304" pitchFamily="18" charset="0"/>
              </a:rPr>
              <a:t>is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incremented</a:t>
            </a:r>
            <a:r>
              <a:rPr lang="en-US" altLang="en-US" sz="2800" i="1" dirty="0">
                <a:latin typeface="Times New Roman" panose="02020603050405020304" pitchFamily="18" charset="0"/>
              </a:rPr>
              <a:t> by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one</a:t>
            </a:r>
            <a:r>
              <a:rPr lang="en-US" altLang="en-US" sz="2800" i="1" dirty="0">
                <a:latin typeface="Times New Roman" panose="02020603050405020304" pitchFamily="18" charset="0"/>
              </a:rPr>
              <a:t>. After incrementing,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attempts</a:t>
            </a:r>
            <a:r>
              <a:rPr lang="en-US" altLang="en-US" sz="2800" i="1" dirty="0">
                <a:latin typeface="Times New Roman" panose="02020603050405020304" pitchFamily="18" charset="0"/>
              </a:rPr>
              <a:t>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value</a:t>
            </a:r>
            <a:r>
              <a:rPr lang="en-US" altLang="en-US" sz="2800" i="1" dirty="0">
                <a:latin typeface="Times New Roman" panose="02020603050405020304" pitchFamily="18" charset="0"/>
              </a:rPr>
              <a:t> for one entry (the one with IP address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201.11.56.7</a:t>
            </a:r>
            <a:r>
              <a:rPr lang="en-US" altLang="en-US" sz="2800" i="1" dirty="0">
                <a:latin typeface="Times New Roman" panose="02020603050405020304" pitchFamily="18" charset="0"/>
              </a:rPr>
              <a:t>) is mo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re than the maximum</a:t>
            </a:r>
            <a:r>
              <a:rPr lang="en-US" altLang="en-US" sz="2800" i="1" dirty="0">
                <a:latin typeface="Times New Roman" panose="02020603050405020304" pitchFamily="18" charset="0"/>
              </a:rPr>
              <a:t>;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state</a:t>
            </a:r>
            <a:r>
              <a:rPr lang="en-US" altLang="en-US" sz="2800" i="1" dirty="0">
                <a:latin typeface="Times New Roman" panose="02020603050405020304" pitchFamily="18" charset="0"/>
              </a:rPr>
              <a:t> is changed to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FREE</a:t>
            </a:r>
            <a:r>
              <a:rPr lang="en-US" altLang="en-US" sz="2800" i="1" dirty="0">
                <a:latin typeface="Times New Roman" panose="02020603050405020304" pitchFamily="18" charset="0"/>
              </a:rPr>
              <a:t>, the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queue is deleted</a:t>
            </a:r>
            <a:r>
              <a:rPr lang="en-US" altLang="en-US" sz="2800" i="1" dirty="0">
                <a:latin typeface="Times New Roman" panose="02020603050405020304" pitchFamily="18" charset="0"/>
              </a:rPr>
              <a:t>, and an </a:t>
            </a:r>
            <a:r>
              <a:rPr lang="en-US" altLang="en-US" sz="2800" i="1" dirty="0">
                <a:solidFill>
                  <a:srgbClr val="C00000"/>
                </a:solidFill>
                <a:latin typeface="Times New Roman" panose="02020603050405020304" pitchFamily="18" charset="0"/>
              </a:rPr>
              <a:t>ICMP message </a:t>
            </a:r>
            <a:r>
              <a:rPr lang="en-US" altLang="en-US" sz="2800" i="1" dirty="0">
                <a:latin typeface="Times New Roman" panose="02020603050405020304" pitchFamily="18" charset="0"/>
              </a:rPr>
              <a:t>is sent to the original destination</a:t>
            </a:r>
          </a:p>
          <a:p>
            <a:pPr algn="just">
              <a:spcBef>
                <a:spcPct val="50000"/>
              </a:spcBef>
            </a:pPr>
            <a:endParaRPr lang="en-US" altLang="en-US" sz="2800" i="1" dirty="0">
              <a:latin typeface="Times New Roman" panose="02020603050405020304" pitchFamily="18" charset="0"/>
            </a:endParaRPr>
          </a:p>
        </p:txBody>
      </p:sp>
      <p:sp>
        <p:nvSpPr>
          <p:cNvPr id="49157" name="Text Box 3">
            <a:extLst>
              <a:ext uri="{FF2B5EF4-FFF2-40B4-BE49-F238E27FC236}">
                <a16:creationId xmlns:a16="http://schemas.microsoft.com/office/drawing/2014/main" id="{CF6A293D-8E61-46F9-9735-8CC06BF20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152400"/>
            <a:ext cx="2209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400" i="1">
                <a:solidFill>
                  <a:schemeClr val="folHlink"/>
                </a:solidFill>
                <a:latin typeface="Algerian" panose="04020705040A02060702" pitchFamily="82" charset="0"/>
              </a:rPr>
              <a:t>Example</a:t>
            </a:r>
            <a:r>
              <a:rPr lang="en-US" altLang="en-US" sz="2800" i="1">
                <a:solidFill>
                  <a:schemeClr val="folHlink"/>
                </a:solidFill>
                <a:latin typeface="Algerian" panose="04020705040A02060702" pitchFamily="82" charset="0"/>
              </a:rPr>
              <a:t> 5</a:t>
            </a:r>
          </a:p>
        </p:txBody>
      </p:sp>
      <p:sp>
        <p:nvSpPr>
          <p:cNvPr id="49159" name="Text Box 5">
            <a:extLst>
              <a:ext uri="{FF2B5EF4-FFF2-40B4-BE49-F238E27FC236}">
                <a16:creationId xmlns:a16="http://schemas.microsoft.com/office/drawing/2014/main" id="{4B8CAA69-1C4F-4231-B8C5-0CFB05C29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6224588"/>
            <a:ext cx="2413000" cy="595312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800">
                <a:solidFill>
                  <a:schemeClr val="hlink"/>
                </a:solidFill>
                <a:latin typeface="Times New Roman" panose="02020603050405020304" pitchFamily="18" charset="0"/>
              </a:rPr>
              <a:t>See Next Slide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1">
            <a:extLst>
              <a:ext uri="{FF2B5EF4-FFF2-40B4-BE49-F238E27FC236}">
                <a16:creationId xmlns:a16="http://schemas.microsoft.com/office/drawing/2014/main" id="{1646CF69-C265-4646-A0CE-4365A6F298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50179" name="Slide Number Placeholder 2">
            <a:extLst>
              <a:ext uri="{FF2B5EF4-FFF2-40B4-BE49-F238E27FC236}">
                <a16:creationId xmlns:a16="http://schemas.microsoft.com/office/drawing/2014/main" id="{F58598AD-36B2-4066-AFB3-C079B4AFF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4C02A09-DCBE-4415-B9AA-3E7431715611}" type="slidenum">
              <a:rPr lang="en-US" altLang="en-US" b="0" smtClean="0"/>
              <a:pPr/>
              <a:t>32</a:t>
            </a:fld>
            <a:endParaRPr lang="en-US" altLang="en-US" b="0"/>
          </a:p>
        </p:txBody>
      </p:sp>
      <p:sp>
        <p:nvSpPr>
          <p:cNvPr id="501763" name="Text Box 3">
            <a:extLst>
              <a:ext uri="{FF2B5EF4-FFF2-40B4-BE49-F238E27FC236}">
                <a16:creationId xmlns:a16="http://schemas.microsoft.com/office/drawing/2014/main" id="{A2844749-FC50-44CF-8C18-33A3A920D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219200"/>
            <a:ext cx="5910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i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Table 7.4  </a:t>
            </a:r>
            <a:r>
              <a:rPr lang="en-US" altLang="en-US" sz="2400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Updated cache table for Example 5</a:t>
            </a:r>
          </a:p>
        </p:txBody>
      </p:sp>
      <p:pic>
        <p:nvPicPr>
          <p:cNvPr id="50181" name="Picture 43">
            <a:extLst>
              <a:ext uri="{FF2B5EF4-FFF2-40B4-BE49-F238E27FC236}">
                <a16:creationId xmlns:a16="http://schemas.microsoft.com/office/drawing/2014/main" id="{6F5A1A24-8F23-4E91-8B00-364EE9FF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784350"/>
            <a:ext cx="8629650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9B62A3-4C1A-4B1A-B349-CD69D316C9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TCP/IP Protocol Suite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D5FF60-4DD5-4798-8D0D-DF2F60809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2307FF-310B-40B2-AEB7-819B9B69C0D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9EADE6-2C3D-4B83-8B56-B2B3BCE11F45}"/>
              </a:ext>
            </a:extLst>
          </p:cNvPr>
          <p:cNvSpPr/>
          <p:nvPr/>
        </p:nvSpPr>
        <p:spPr>
          <a:xfrm>
            <a:off x="4198340" y="3244334"/>
            <a:ext cx="747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E92E09"/>
                </a:solidFill>
              </a:rPr>
              <a:t>END </a:t>
            </a:r>
          </a:p>
        </p:txBody>
      </p:sp>
    </p:spTree>
    <p:extLst>
      <p:ext uri="{BB962C8B-B14F-4D97-AF65-F5344CB8AC3E}">
        <p14:creationId xmlns:p14="http://schemas.microsoft.com/office/powerpoint/2010/main" val="2326296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1">
            <a:extLst>
              <a:ext uri="{FF2B5EF4-FFF2-40B4-BE49-F238E27FC236}">
                <a16:creationId xmlns:a16="http://schemas.microsoft.com/office/drawing/2014/main" id="{90C3A899-1CBE-4C8C-9002-69D3918F3C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2895600" cy="457200"/>
          </a:xfrm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9219" name="Slide Number Placeholder 2">
            <a:extLst>
              <a:ext uri="{FF2B5EF4-FFF2-40B4-BE49-F238E27FC236}">
                <a16:creationId xmlns:a16="http://schemas.microsoft.com/office/drawing/2014/main" id="{09192598-601E-4796-970D-E5207E0158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D961B581-7104-4718-9388-1CF739AC86A7}" type="slidenum">
              <a:rPr lang="en-US" altLang="en-US" b="0" smtClean="0"/>
              <a:pPr/>
              <a:t>4</a:t>
            </a:fld>
            <a:endParaRPr lang="en-US" altLang="en-US" b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0FDBBB6-3A8E-4D1C-A728-68382901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8600"/>
            <a:ext cx="7165975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>
            <a:extLst>
              <a:ext uri="{FF2B5EF4-FFF2-40B4-BE49-F238E27FC236}">
                <a16:creationId xmlns:a16="http://schemas.microsoft.com/office/drawing/2014/main" id="{121B4C4D-310C-43D4-AADF-1F87812E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5446713"/>
            <a:ext cx="909955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lnSpc>
                <a:spcPct val="114000"/>
              </a:lnSpc>
            </a:pPr>
            <a:r>
              <a:rPr lang="en-US" altLang="en-US"/>
              <a:t>This figure gives idea about </a:t>
            </a:r>
            <a:r>
              <a:rPr lang="en-US" altLang="en-US">
                <a:solidFill>
                  <a:srgbClr val="C00000"/>
                </a:solidFill>
              </a:rPr>
              <a:t>Network layer Functionalities </a:t>
            </a:r>
            <a:r>
              <a:rPr lang="en-US" altLang="en-US"/>
              <a:t>at intermediate router.</a:t>
            </a:r>
          </a:p>
          <a:p>
            <a:pPr algn="ctr">
              <a:lnSpc>
                <a:spcPct val="114000"/>
              </a:lnSpc>
            </a:pPr>
            <a:r>
              <a:rPr lang="en-US" altLang="en-US"/>
              <a:t>In this chapter </a:t>
            </a:r>
            <a:r>
              <a:rPr lang="en-US" altLang="en-US">
                <a:solidFill>
                  <a:srgbClr val="C00000"/>
                </a:solidFill>
              </a:rPr>
              <a:t>focus is on ARP</a:t>
            </a:r>
          </a:p>
          <a:p>
            <a:pPr algn="ctr">
              <a:lnSpc>
                <a:spcPct val="114000"/>
              </a:lnSpc>
            </a:pPr>
            <a:r>
              <a:rPr lang="en-US" altLang="en-US" sz="1400"/>
              <a:t>Refer-chapter 4 TCP/IP by Forouzan for more details.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1">
            <a:extLst>
              <a:ext uri="{FF2B5EF4-FFF2-40B4-BE49-F238E27FC236}">
                <a16:creationId xmlns:a16="http://schemas.microsoft.com/office/drawing/2014/main" id="{CE0BFD52-90A2-47D4-B549-560867590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1267" name="Slide Number Placeholder 2">
            <a:extLst>
              <a:ext uri="{FF2B5EF4-FFF2-40B4-BE49-F238E27FC236}">
                <a16:creationId xmlns:a16="http://schemas.microsoft.com/office/drawing/2014/main" id="{3DB1A12A-174F-4E89-B620-94C9BB0C25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5F7E510-B458-4B7B-B8D5-C6CDADF52745}" type="slidenum">
              <a:rPr lang="en-US" altLang="en-US" b="0" smtClean="0"/>
              <a:pPr/>
              <a:t>5</a:t>
            </a:fld>
            <a:endParaRPr lang="en-US" altLang="en-US" b="0"/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6B721DF5-F6E6-4F95-86A5-D26A04C25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2800">
                <a:latin typeface="Calibri" panose="020F0502020204030204" pitchFamily="34" charset="0"/>
                <a:cs typeface="Calibri" panose="020F0502020204030204" pitchFamily="34" charset="0"/>
              </a:rPr>
              <a:t>Possible Simple solutions to find Physical Address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AB2F3-355C-42E0-9B87-F975A2406ACB}"/>
              </a:ext>
            </a:extLst>
          </p:cNvPr>
          <p:cNvSpPr/>
          <p:nvPr/>
        </p:nvSpPr>
        <p:spPr>
          <a:xfrm>
            <a:off x="212725" y="842963"/>
            <a:ext cx="8718550" cy="48895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 Mapping-    </a:t>
            </a:r>
            <a:r>
              <a:rPr lang="en-US" sz="2100" dirty="0">
                <a:solidFill>
                  <a:schemeClr val="bg2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Simple , but has  limitations</a:t>
            </a:r>
          </a:p>
          <a:p>
            <a:pPr lvl="2">
              <a:lnSpc>
                <a:spcPct val="150000"/>
              </a:lnSpc>
              <a:defRPr/>
            </a:pPr>
            <a:r>
              <a:rPr lang="en-US" sz="2100" dirty="0">
                <a:solidFill>
                  <a:schemeClr val="bg2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Some time physical address may change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1.</a:t>
            </a:r>
            <a:r>
              <a:rPr lang="en-US" sz="2100" dirty="0">
                <a:solidFill>
                  <a:schemeClr val="bg2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 A machine could change its NIC, resulting in a new physical address.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2.</a:t>
            </a:r>
            <a:r>
              <a:rPr lang="en-US" sz="2100" dirty="0">
                <a:solidFill>
                  <a:schemeClr val="bg2"/>
                </a:solidFill>
                <a:latin typeface="Calibri" panose="020F0502020204030204" pitchFamily="34" charset="0"/>
                <a:ea typeface="Segoe UI Emoji" panose="020B0502040204020203" pitchFamily="34" charset="0"/>
                <a:cs typeface="Calibri" panose="020F0502020204030204" pitchFamily="34" charset="0"/>
              </a:rPr>
              <a:t> A mobile computer can move from one physical network to   another,  resulting in a change in its physical address</a:t>
            </a:r>
          </a:p>
          <a:p>
            <a:pPr>
              <a:lnSpc>
                <a:spcPct val="150000"/>
              </a:lnSpc>
              <a:defRPr/>
            </a:pPr>
            <a:endParaRPr lang="en-US"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Mapping</a:t>
            </a:r>
          </a:p>
          <a:p>
            <a:pPr>
              <a:lnSpc>
                <a:spcPct val="150000"/>
              </a:lnSpc>
              <a:defRPr/>
            </a:pPr>
            <a:r>
              <a:rPr lang="en-US" sz="2100" b="0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  <a:t>dynamic mapping</a:t>
            </a:r>
            <a:r>
              <a:rPr lang="en-US" sz="2100" b="0" dirty="0">
                <a:latin typeface="Calibri" panose="020F0502020204030204" pitchFamily="34" charset="0"/>
                <a:cs typeface="Calibri" panose="020F0502020204030204" pitchFamily="34" charset="0"/>
              </a:rPr>
              <a:t>, each time a machine knows the logical address of another machine, it can use a protocol(ARP) to find the physical address and in reverse using RAPR protocol.</a:t>
            </a:r>
            <a:endParaRPr lang="en-US" sz="2100" dirty="0">
              <a:solidFill>
                <a:schemeClr val="bg2"/>
              </a:solidFill>
              <a:latin typeface="Calibri" panose="020F0502020204030204" pitchFamily="34" charset="0"/>
              <a:ea typeface="Segoe UI Emoji" panose="020B05020402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1">
            <a:extLst>
              <a:ext uri="{FF2B5EF4-FFF2-40B4-BE49-F238E27FC236}">
                <a16:creationId xmlns:a16="http://schemas.microsoft.com/office/drawing/2014/main" id="{FDD9DC3A-AEF3-4169-8946-22E0D40986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3315" name="Slide Number Placeholder 2">
            <a:extLst>
              <a:ext uri="{FF2B5EF4-FFF2-40B4-BE49-F238E27FC236}">
                <a16:creationId xmlns:a16="http://schemas.microsoft.com/office/drawing/2014/main" id="{8E552A23-1CE4-43FA-92C9-4EC57789C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90A056F-BAB1-4E28-8693-FA0CE1484250}" type="slidenum">
              <a:rPr lang="en-US" altLang="en-US" b="0" smtClean="0"/>
              <a:pPr/>
              <a:t>6</a:t>
            </a:fld>
            <a:endParaRPr lang="en-US" altLang="en-US" b="0"/>
          </a:p>
        </p:txBody>
      </p:sp>
      <p:grpSp>
        <p:nvGrpSpPr>
          <p:cNvPr id="13316" name="Group 2">
            <a:extLst>
              <a:ext uri="{FF2B5EF4-FFF2-40B4-BE49-F238E27FC236}">
                <a16:creationId xmlns:a16="http://schemas.microsoft.com/office/drawing/2014/main" id="{31031FE6-9D20-41D3-AF37-1AF6C857F80B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686800" cy="6400800"/>
            <a:chOff x="0" y="96"/>
            <a:chExt cx="5472" cy="3840"/>
          </a:xfrm>
        </p:grpSpPr>
        <p:sp>
          <p:nvSpPr>
            <p:cNvPr id="13321" name="AutoShape 3">
              <a:extLst>
                <a:ext uri="{FF2B5EF4-FFF2-40B4-BE49-F238E27FC236}">
                  <a16:creationId xmlns:a16="http://schemas.microsoft.com/office/drawing/2014/main" id="{E9A902E9-1E14-4759-8B7F-95472401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3322" name="AutoShape 4">
              <a:extLst>
                <a:ext uri="{FF2B5EF4-FFF2-40B4-BE49-F238E27FC236}">
                  <a16:creationId xmlns:a16="http://schemas.microsoft.com/office/drawing/2014/main" id="{3B66E060-F245-449C-8D23-5F827E49EFB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369 w 7000"/>
                <a:gd name="T3" fmla="*/ 0 h 1000"/>
                <a:gd name="T4" fmla="*/ 2560 w 7000"/>
                <a:gd name="T5" fmla="*/ 28 h 1000"/>
                <a:gd name="T6" fmla="*/ 2369 w 7000"/>
                <a:gd name="T7" fmla="*/ 55 h 1000"/>
                <a:gd name="T8" fmla="*/ 0 w 7000"/>
                <a:gd name="T9" fmla="*/ 55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170" y="0"/>
                  </a:lnTo>
                  <a:cubicBezTo>
                    <a:pt x="6446" y="0"/>
                    <a:pt x="6670" y="223"/>
                    <a:pt x="6670" y="500"/>
                  </a:cubicBezTo>
                  <a:cubicBezTo>
                    <a:pt x="6670" y="776"/>
                    <a:pt x="6446" y="999"/>
                    <a:pt x="617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3323" name="Line 5">
              <a:extLst>
                <a:ext uri="{FF2B5EF4-FFF2-40B4-BE49-F238E27FC236}">
                  <a16:creationId xmlns:a16="http://schemas.microsoft.com/office/drawing/2014/main" id="{4A002ABB-7F8A-4CA5-889E-4DB9E1E7A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317" name="Text Box 6">
            <a:extLst>
              <a:ext uri="{FF2B5EF4-FFF2-40B4-BE49-F238E27FC236}">
                <a16:creationId xmlns:a16="http://schemas.microsoft.com/office/drawing/2014/main" id="{8A04B325-B2EE-4E1F-B3CE-2E8E6EDFD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4013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3600">
                <a:solidFill>
                  <a:schemeClr val="bg1"/>
                </a:solidFill>
                <a:latin typeface="Arial" panose="020B0604020202020204" pitchFamily="34" charset="0"/>
              </a:rPr>
              <a:t>7.1   ARP</a:t>
            </a:r>
          </a:p>
        </p:txBody>
      </p:sp>
      <p:sp>
        <p:nvSpPr>
          <p:cNvPr id="450568" name="Rectangle 8">
            <a:extLst>
              <a:ext uri="{FF2B5EF4-FFF2-40B4-BE49-F238E27FC236}">
                <a16:creationId xmlns:a16="http://schemas.microsoft.com/office/drawing/2014/main" id="{3F67BE22-8FC7-4C5A-9989-11EE56391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371600"/>
            <a:ext cx="7848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altLang="en-US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ARP associates 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an </a:t>
            </a:r>
            <a:r>
              <a:rPr lang="en-US" altLang="en-US" sz="2000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IP address with its physical address</a:t>
            </a: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. On a typical physical network, such as a LAN, each device on a link is identified by a physical or station address that is usually imprinted on the NIC.</a:t>
            </a:r>
          </a:p>
        </p:txBody>
      </p:sp>
      <p:sp>
        <p:nvSpPr>
          <p:cNvPr id="450569" name="Rectangle 9">
            <a:extLst>
              <a:ext uri="{FF2B5EF4-FFF2-40B4-BE49-F238E27FC236}">
                <a16:creationId xmlns:a16="http://schemas.microsoft.com/office/drawing/2014/main" id="{F78D8568-318F-4335-B335-24F38D2E0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89325"/>
            <a:ext cx="784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000" i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The topics discussed in this section include:</a:t>
            </a:r>
          </a:p>
        </p:txBody>
      </p:sp>
      <p:sp>
        <p:nvSpPr>
          <p:cNvPr id="450570" name="Rectangle 10">
            <a:extLst>
              <a:ext uri="{FF2B5EF4-FFF2-40B4-BE49-F238E27FC236}">
                <a16:creationId xmlns:a16="http://schemas.microsoft.com/office/drawing/2014/main" id="{8C60E995-B2AA-49D0-BDF0-9A15925F1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86200"/>
            <a:ext cx="73152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Packet Format</a:t>
            </a:r>
          </a:p>
          <a:p>
            <a:pPr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Encapsulation </a:t>
            </a:r>
          </a:p>
          <a:p>
            <a:pPr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Operation</a:t>
            </a:r>
          </a:p>
          <a:p>
            <a:pPr>
              <a:defRPr/>
            </a:pPr>
            <a:r>
              <a:rPr lang="en-US" altLang="en-US" sz="20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Proxy ARP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>
            <a:extLst>
              <a:ext uri="{FF2B5EF4-FFF2-40B4-BE49-F238E27FC236}">
                <a16:creationId xmlns:a16="http://schemas.microsoft.com/office/drawing/2014/main" id="{B3D026E3-C62B-4B2E-A2D8-89F2EBEA8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4339" name="Slide Number Placeholder 2">
            <a:extLst>
              <a:ext uri="{FF2B5EF4-FFF2-40B4-BE49-F238E27FC236}">
                <a16:creationId xmlns:a16="http://schemas.microsoft.com/office/drawing/2014/main" id="{E28B3CC2-A36B-434A-A7E0-C44C1985F6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557F6C2-6631-4EBE-B82F-DB32791D4254}" type="slidenum">
              <a:rPr lang="en-US" altLang="en-US" b="0" smtClean="0"/>
              <a:pPr/>
              <a:t>7</a:t>
            </a:fld>
            <a:endParaRPr lang="en-US" altLang="en-US" b="0"/>
          </a:p>
        </p:txBody>
      </p:sp>
      <p:sp>
        <p:nvSpPr>
          <p:cNvPr id="14340" name="Text Box 2">
            <a:extLst>
              <a:ext uri="{FF2B5EF4-FFF2-40B4-BE49-F238E27FC236}">
                <a16:creationId xmlns:a16="http://schemas.microsoft.com/office/drawing/2014/main" id="{89744B60-5906-4A95-9ABF-3D463B8A8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7.3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ARP operation</a:t>
            </a:r>
          </a:p>
        </p:txBody>
      </p:sp>
      <p:sp>
        <p:nvSpPr>
          <p:cNvPr id="14341" name="Rectangle 3">
            <a:extLst>
              <a:ext uri="{FF2B5EF4-FFF2-40B4-BE49-F238E27FC236}">
                <a16:creationId xmlns:a16="http://schemas.microsoft.com/office/drawing/2014/main" id="{209BAA25-825C-4191-8ACD-FA5952D1357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2" name="Rectangle 4">
            <a:extLst>
              <a:ext uri="{FF2B5EF4-FFF2-40B4-BE49-F238E27FC236}">
                <a16:creationId xmlns:a16="http://schemas.microsoft.com/office/drawing/2014/main" id="{CA88362A-5616-4F4E-9115-6B362E509B1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3" name="Rectangle 5">
            <a:extLst>
              <a:ext uri="{FF2B5EF4-FFF2-40B4-BE49-F238E27FC236}">
                <a16:creationId xmlns:a16="http://schemas.microsoft.com/office/drawing/2014/main" id="{AA2593A4-C502-4B96-ACF5-E6F5F88EDFF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4" name="Rectangle 6">
            <a:extLst>
              <a:ext uri="{FF2B5EF4-FFF2-40B4-BE49-F238E27FC236}">
                <a16:creationId xmlns:a16="http://schemas.microsoft.com/office/drawing/2014/main" id="{3ED40421-33BC-4D9E-BE4C-5288A3C3CBA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5" name="Rectangle 7">
            <a:extLst>
              <a:ext uri="{FF2B5EF4-FFF2-40B4-BE49-F238E27FC236}">
                <a16:creationId xmlns:a16="http://schemas.microsoft.com/office/drawing/2014/main" id="{ECBFE316-3EAB-41E0-8264-838E463AF56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6" name="Rectangle 8">
            <a:extLst>
              <a:ext uri="{FF2B5EF4-FFF2-40B4-BE49-F238E27FC236}">
                <a16:creationId xmlns:a16="http://schemas.microsoft.com/office/drawing/2014/main" id="{EDEE6E84-5099-48D7-B402-7012B57538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4347" name="Rectangle 9">
            <a:extLst>
              <a:ext uri="{FF2B5EF4-FFF2-40B4-BE49-F238E27FC236}">
                <a16:creationId xmlns:a16="http://schemas.microsoft.com/office/drawing/2014/main" id="{2ABFB541-6422-4D01-A8F4-3D91C61CCC4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4348" name="Picture 10">
            <a:extLst>
              <a:ext uri="{FF2B5EF4-FFF2-40B4-BE49-F238E27FC236}">
                <a16:creationId xmlns:a16="http://schemas.microsoft.com/office/drawing/2014/main" id="{A27F05DD-C02C-4CE1-947C-D62FF50D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19200"/>
            <a:ext cx="6472238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64549F-2350-49F9-86CD-41AF8024DEB1}"/>
              </a:ext>
            </a:extLst>
          </p:cNvPr>
          <p:cNvCxnSpPr/>
          <p:nvPr/>
        </p:nvCxnSpPr>
        <p:spPr bwMode="auto">
          <a:xfrm>
            <a:off x="4419600" y="3502025"/>
            <a:ext cx="8382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350" name="Straight Connector 4">
            <a:extLst>
              <a:ext uri="{FF2B5EF4-FFF2-40B4-BE49-F238E27FC236}">
                <a16:creationId xmlns:a16="http://schemas.microsoft.com/office/drawing/2014/main" id="{DC5AA7AE-DB71-48AF-8118-A4BF12816F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9600" y="6016625"/>
            <a:ext cx="6858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1">
            <a:extLst>
              <a:ext uri="{FF2B5EF4-FFF2-40B4-BE49-F238E27FC236}">
                <a16:creationId xmlns:a16="http://schemas.microsoft.com/office/drawing/2014/main" id="{F2745D7E-1BE1-465A-AB75-7800E7C62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5363" name="Slide Number Placeholder 2">
            <a:extLst>
              <a:ext uri="{FF2B5EF4-FFF2-40B4-BE49-F238E27FC236}">
                <a16:creationId xmlns:a16="http://schemas.microsoft.com/office/drawing/2014/main" id="{15FAA2BA-D308-4EDC-902E-3CA0C18DD5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90DB3A0-956B-474E-AFAB-333E87FB3BE6}" type="slidenum">
              <a:rPr lang="en-US" altLang="en-US" b="0" smtClean="0"/>
              <a:pPr/>
              <a:t>8</a:t>
            </a:fld>
            <a:endParaRPr lang="en-US" altLang="en-US" b="0"/>
          </a:p>
        </p:txBody>
      </p:sp>
      <p:sp>
        <p:nvSpPr>
          <p:cNvPr id="15364" name="Text Box 2">
            <a:extLst>
              <a:ext uri="{FF2B5EF4-FFF2-40B4-BE49-F238E27FC236}">
                <a16:creationId xmlns:a16="http://schemas.microsoft.com/office/drawing/2014/main" id="{6A902033-3852-4AEF-BBB0-ACDE58915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7.4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ARP packet</a:t>
            </a:r>
          </a:p>
        </p:txBody>
      </p:sp>
      <p:sp>
        <p:nvSpPr>
          <p:cNvPr id="15365" name="Rectangle 3">
            <a:extLst>
              <a:ext uri="{FF2B5EF4-FFF2-40B4-BE49-F238E27FC236}">
                <a16:creationId xmlns:a16="http://schemas.microsoft.com/office/drawing/2014/main" id="{A2F3AFA7-0C77-4911-8954-73E0BDD5BEF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66" name="Rectangle 4">
            <a:extLst>
              <a:ext uri="{FF2B5EF4-FFF2-40B4-BE49-F238E27FC236}">
                <a16:creationId xmlns:a16="http://schemas.microsoft.com/office/drawing/2014/main" id="{62EF71A4-B22C-4682-B4FA-B2640962187B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67" name="Rectangle 5">
            <a:extLst>
              <a:ext uri="{FF2B5EF4-FFF2-40B4-BE49-F238E27FC236}">
                <a16:creationId xmlns:a16="http://schemas.microsoft.com/office/drawing/2014/main" id="{E515F54D-310D-4AEC-8311-EF7373C7BD0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68" name="Rectangle 6">
            <a:extLst>
              <a:ext uri="{FF2B5EF4-FFF2-40B4-BE49-F238E27FC236}">
                <a16:creationId xmlns:a16="http://schemas.microsoft.com/office/drawing/2014/main" id="{6D63AF75-A351-4D46-8361-70ECA900310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69" name="Rectangle 7">
            <a:extLst>
              <a:ext uri="{FF2B5EF4-FFF2-40B4-BE49-F238E27FC236}">
                <a16:creationId xmlns:a16="http://schemas.microsoft.com/office/drawing/2014/main" id="{52AF94E0-9079-400C-8150-570C0F42CF8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70" name="Rectangle 8">
            <a:extLst>
              <a:ext uri="{FF2B5EF4-FFF2-40B4-BE49-F238E27FC236}">
                <a16:creationId xmlns:a16="http://schemas.microsoft.com/office/drawing/2014/main" id="{316ACFD6-DD5E-4B49-B8B4-9E78E8842ED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5371" name="Rectangle 9">
            <a:extLst>
              <a:ext uri="{FF2B5EF4-FFF2-40B4-BE49-F238E27FC236}">
                <a16:creationId xmlns:a16="http://schemas.microsoft.com/office/drawing/2014/main" id="{75A3807B-A3DF-4FAD-963E-B61CC5EA12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5372" name="Picture 10">
            <a:extLst>
              <a:ext uri="{FF2B5EF4-FFF2-40B4-BE49-F238E27FC236}">
                <a16:creationId xmlns:a16="http://schemas.microsoft.com/office/drawing/2014/main" id="{2A1E0F11-D655-4F72-AC0C-A3378BA94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219200"/>
            <a:ext cx="7423150" cy="484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4C9029-71F9-48A8-9B07-98EF1111FB9D}"/>
              </a:ext>
            </a:extLst>
          </p:cNvPr>
          <p:cNvSpPr/>
          <p:nvPr/>
        </p:nvSpPr>
        <p:spPr>
          <a:xfrm>
            <a:off x="7008283" y="1439390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IP 0800</a:t>
            </a:r>
            <a:r>
              <a:rPr lang="en-IN" sz="1400" baseline="-25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312A0F-71A8-41EB-A1C7-D3AC42594474}"/>
              </a:ext>
            </a:extLst>
          </p:cNvPr>
          <p:cNvSpPr/>
          <p:nvPr/>
        </p:nvSpPr>
        <p:spPr>
          <a:xfrm>
            <a:off x="3058733" y="1270113"/>
            <a:ext cx="1319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1    Ethernet 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46662-15C5-4A29-829C-FF916DADE6C0}"/>
              </a:ext>
            </a:extLst>
          </p:cNvPr>
          <p:cNvSpPr/>
          <p:nvPr/>
        </p:nvSpPr>
        <p:spPr>
          <a:xfrm>
            <a:off x="762000" y="2524958"/>
            <a:ext cx="20015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rgbClr val="FF0000"/>
                </a:solidFill>
              </a:rPr>
              <a:t>MAC length- 6 Ethernet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7836D4-13EB-4264-BCD6-67964A3BB0A6}"/>
              </a:ext>
            </a:extLst>
          </p:cNvPr>
          <p:cNvSpPr/>
          <p:nvPr/>
        </p:nvSpPr>
        <p:spPr>
          <a:xfrm>
            <a:off x="2937933" y="2524958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FF0000"/>
                </a:solidFill>
              </a:rPr>
              <a:t>IP length -4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8C21FC-0587-4154-A707-A54E22B48D00}"/>
              </a:ext>
            </a:extLst>
          </p:cNvPr>
          <p:cNvSpPr/>
          <p:nvPr/>
        </p:nvSpPr>
        <p:spPr>
          <a:xfrm>
            <a:off x="8099652" y="4572000"/>
            <a:ext cx="713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FF0000"/>
                </a:solidFill>
              </a:rPr>
              <a:t>all 0s </a:t>
            </a:r>
            <a:endParaRPr lang="en-IN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1">
            <a:extLst>
              <a:ext uri="{FF2B5EF4-FFF2-40B4-BE49-F238E27FC236}">
                <a16:creationId xmlns:a16="http://schemas.microsoft.com/office/drawing/2014/main" id="{5FFDF060-AA2F-47CF-85F1-7DDCBF479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/>
              <a:t>TCP/IP Protocol Suite</a:t>
            </a:r>
          </a:p>
        </p:txBody>
      </p:sp>
      <p:sp>
        <p:nvSpPr>
          <p:cNvPr id="17411" name="Slide Number Placeholder 2">
            <a:extLst>
              <a:ext uri="{FF2B5EF4-FFF2-40B4-BE49-F238E27FC236}">
                <a16:creationId xmlns:a16="http://schemas.microsoft.com/office/drawing/2014/main" id="{C36F6FB1-92A2-46E1-8BA2-80EFC6E17A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BA6C7D5-ECBE-47C5-B9C0-4B3F4A326846}" type="slidenum">
              <a:rPr lang="en-US" altLang="en-US" b="0" smtClean="0"/>
              <a:pPr/>
              <a:t>9</a:t>
            </a:fld>
            <a:endParaRPr lang="en-US" altLang="en-US" b="0"/>
          </a:p>
        </p:txBody>
      </p:sp>
      <p:sp>
        <p:nvSpPr>
          <p:cNvPr id="17412" name="Text Box 2">
            <a:extLst>
              <a:ext uri="{FF2B5EF4-FFF2-40B4-BE49-F238E27FC236}">
                <a16:creationId xmlns:a16="http://schemas.microsoft.com/office/drawing/2014/main" id="{77AEF014-5D6E-41B3-84DB-48724FDE5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Figure 7.5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   </a:t>
            </a:r>
            <a:r>
              <a:rPr lang="en-US" altLang="en-US" i="1">
                <a:latin typeface="Times New Roman" panose="02020603050405020304" pitchFamily="18" charset="0"/>
              </a:rPr>
              <a:t>Encapsulation of ARP packet</a:t>
            </a:r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C1C16E99-59CE-4EF3-88E7-4BBFF3C5F7F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4" name="Rectangle 4">
            <a:extLst>
              <a:ext uri="{FF2B5EF4-FFF2-40B4-BE49-F238E27FC236}">
                <a16:creationId xmlns:a16="http://schemas.microsoft.com/office/drawing/2014/main" id="{206C3CE9-EA84-4B07-A224-3496B4EF517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5" name="Rectangle 5">
            <a:extLst>
              <a:ext uri="{FF2B5EF4-FFF2-40B4-BE49-F238E27FC236}">
                <a16:creationId xmlns:a16="http://schemas.microsoft.com/office/drawing/2014/main" id="{38CD341C-FF13-4260-A2E2-C8C30E101994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6" name="Rectangle 6">
            <a:extLst>
              <a:ext uri="{FF2B5EF4-FFF2-40B4-BE49-F238E27FC236}">
                <a16:creationId xmlns:a16="http://schemas.microsoft.com/office/drawing/2014/main" id="{F0552F97-CFEF-40EB-9B94-2F37DAA9858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7" name="Rectangle 7">
            <a:extLst>
              <a:ext uri="{FF2B5EF4-FFF2-40B4-BE49-F238E27FC236}">
                <a16:creationId xmlns:a16="http://schemas.microsoft.com/office/drawing/2014/main" id="{E83193D7-6D8E-41AB-AE4E-60157FC5EA8F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8" name="Rectangle 8">
            <a:extLst>
              <a:ext uri="{FF2B5EF4-FFF2-40B4-BE49-F238E27FC236}">
                <a16:creationId xmlns:a16="http://schemas.microsoft.com/office/drawing/2014/main" id="{BAF13E5F-2BB5-48D9-80BA-FBD81565DE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sp>
        <p:nvSpPr>
          <p:cNvPr id="17419" name="Rectangle 9">
            <a:extLst>
              <a:ext uri="{FF2B5EF4-FFF2-40B4-BE49-F238E27FC236}">
                <a16:creationId xmlns:a16="http://schemas.microsoft.com/office/drawing/2014/main" id="{A678D61B-2C9C-41AD-98B3-626916965D3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kumimoji="1" lang="en-US" altLang="en-US" sz="2400" b="0"/>
          </a:p>
        </p:txBody>
      </p:sp>
      <p:pic>
        <p:nvPicPr>
          <p:cNvPr id="17420" name="Picture 10">
            <a:extLst>
              <a:ext uri="{FF2B5EF4-FFF2-40B4-BE49-F238E27FC236}">
                <a16:creationId xmlns:a16="http://schemas.microsoft.com/office/drawing/2014/main" id="{4C7000FA-BA95-4D64-BB00-B8E176AD2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1050925"/>
            <a:ext cx="7824787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21" name="Rectangle 1">
            <a:extLst>
              <a:ext uri="{FF2B5EF4-FFF2-40B4-BE49-F238E27FC236}">
                <a16:creationId xmlns:a16="http://schemas.microsoft.com/office/drawing/2014/main" id="{2071E6AD-D008-457B-ABB0-9ACD97C23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3351213"/>
            <a:ext cx="8178800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14000"/>
              </a:lnSpc>
            </a:pPr>
            <a:r>
              <a:rPr lang="en-US" altLang="en-US" b="0" dirty="0">
                <a:latin typeface="Times New Roman" panose="02020603050405020304" pitchFamily="18" charset="0"/>
              </a:rPr>
              <a:t>An ARP packet is </a:t>
            </a:r>
            <a:r>
              <a:rPr lang="en-US" altLang="en-US" b="0" dirty="0">
                <a:solidFill>
                  <a:srgbClr val="C00000"/>
                </a:solidFill>
                <a:latin typeface="Times New Roman" panose="02020603050405020304" pitchFamily="18" charset="0"/>
              </a:rPr>
              <a:t>encapsulated directly into a data link frame</a:t>
            </a:r>
            <a:r>
              <a:rPr lang="en-US" altLang="en-US" b="0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en-US" altLang="en-US" b="0" dirty="0">
                <a:latin typeface="Times New Roman" panose="02020603050405020304" pitchFamily="18" charset="0"/>
              </a:rPr>
              <a:t>For example, </a:t>
            </a:r>
            <a:r>
              <a:rPr lang="en-US" altLang="en-US" b="0" u="sng" dirty="0">
                <a:latin typeface="Times New Roman" panose="02020603050405020304" pitchFamily="18" charset="0"/>
              </a:rPr>
              <a:t>in Figure</a:t>
            </a:r>
            <a:r>
              <a:rPr lang="en-US" altLang="en-US" b="0" dirty="0">
                <a:latin typeface="Times New Roman" panose="02020603050405020304" pitchFamily="18" charset="0"/>
              </a:rPr>
              <a:t>, an ARP packet is encapsulated in </a:t>
            </a:r>
            <a:r>
              <a:rPr lang="en-US" altLang="en-US" b="0" dirty="0">
                <a:solidFill>
                  <a:srgbClr val="FF0000"/>
                </a:solidFill>
                <a:latin typeface="Times New Roman" panose="02020603050405020304" pitchFamily="18" charset="0"/>
              </a:rPr>
              <a:t>an Ethernet frame</a:t>
            </a:r>
            <a:r>
              <a:rPr lang="en-US" altLang="en-US" b="0" dirty="0">
                <a:latin typeface="Times New Roman" panose="02020603050405020304" pitchFamily="18" charset="0"/>
              </a:rPr>
              <a:t>. </a:t>
            </a:r>
          </a:p>
          <a:p>
            <a:pPr>
              <a:lnSpc>
                <a:spcPct val="114000"/>
              </a:lnSpc>
            </a:pPr>
            <a:endParaRPr lang="en-US" altLang="en-US" b="0" dirty="0">
              <a:latin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n-US" altLang="en-US" b="0" dirty="0">
                <a:latin typeface="Times New Roman" panose="02020603050405020304" pitchFamily="18" charset="0"/>
              </a:rPr>
              <a:t>Note that the </a:t>
            </a:r>
            <a:r>
              <a:rPr lang="en-US" altLang="en-US" dirty="0">
                <a:latin typeface="Times New Roman" panose="02020603050405020304" pitchFamily="18" charset="0"/>
              </a:rPr>
              <a:t>Type field in Frame(</a:t>
            </a: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0x806</a:t>
            </a:r>
            <a:r>
              <a:rPr lang="en-US" altLang="en-US" dirty="0">
                <a:latin typeface="Times New Roman" panose="02020603050405020304" pitchFamily="18" charset="0"/>
              </a:rPr>
              <a:t>)</a:t>
            </a:r>
            <a:r>
              <a:rPr lang="en-US" altLang="en-US" b="0" dirty="0">
                <a:latin typeface="Times New Roman" panose="02020603050405020304" pitchFamily="18" charset="0"/>
              </a:rPr>
              <a:t> indicates that the data carried by the frame is an ARP packet. </a:t>
            </a:r>
            <a:r>
              <a:rPr lang="en-US" altLang="en-US" dirty="0">
                <a:latin typeface="Times New Roman" panose="02020603050405020304" pitchFamily="18" charset="0"/>
              </a:rPr>
              <a:t>(Refer 3.1 IEEE LAN Standard ppt, slide number 8 or TCP/IP Protocol Suite –</a:t>
            </a:r>
            <a:r>
              <a:rPr lang="en-US" altLang="en-US" dirty="0" err="1">
                <a:latin typeface="Times New Roman" panose="02020603050405020304" pitchFamily="18" charset="0"/>
              </a:rPr>
              <a:t>Forouzan</a:t>
            </a:r>
            <a:r>
              <a:rPr lang="en-US" altLang="en-US" dirty="0">
                <a:latin typeface="Times New Roman" panose="02020603050405020304" pitchFamily="18" charset="0"/>
              </a:rPr>
              <a:t> Page 48 –Introduction to Underlying Technologies</a:t>
            </a:r>
            <a:r>
              <a:rPr lang="en-US" altLang="en-US" b="0" dirty="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14000"/>
              </a:lnSpc>
            </a:pPr>
            <a:endParaRPr lang="en-US" altLang="en-US" b="0" dirty="0">
              <a:latin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endParaRPr lang="en-US" altLang="en-US" b="0" dirty="0">
              <a:latin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n-US" altLang="en-US" b="0" dirty="0">
                <a:latin typeface="Times New Roman" panose="02020603050405020304" pitchFamily="18" charset="0"/>
              </a:rPr>
              <a:t>Destination address in Frame will </a:t>
            </a:r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be  FF:FF:FF:FF:FF:FF </a:t>
            </a:r>
            <a:r>
              <a:rPr lang="en-US" altLang="en-US" dirty="0">
                <a:latin typeface="Times New Roman" panose="02020603050405020304" pitchFamily="18" charset="0"/>
              </a:rPr>
              <a:t>(Broadcast)</a:t>
            </a:r>
            <a:endParaRPr lang="en-US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D6CCD9-ED72-4EA7-A748-2A43673929F1}"/>
              </a:ext>
            </a:extLst>
          </p:cNvPr>
          <p:cNvSpPr/>
          <p:nvPr/>
        </p:nvSpPr>
        <p:spPr>
          <a:xfrm>
            <a:off x="5029200" y="23865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0x806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CF96029F675740876640D86C92A178" ma:contentTypeVersion="2" ma:contentTypeDescription="Create a new document." ma:contentTypeScope="" ma:versionID="c62e53080230d09891448d895091aff1">
  <xsd:schema xmlns:xsd="http://www.w3.org/2001/XMLSchema" xmlns:xs="http://www.w3.org/2001/XMLSchema" xmlns:p="http://schemas.microsoft.com/office/2006/metadata/properties" xmlns:ns2="345b74c9-6d8e-4b2b-8a55-6378a1ce6a3b" targetNamespace="http://schemas.microsoft.com/office/2006/metadata/properties" ma:root="true" ma:fieldsID="de0be0a728b275bee9296d2b14c2ec58" ns2:_="">
    <xsd:import namespace="345b74c9-6d8e-4b2b-8a55-6378a1ce6a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b74c9-6d8e-4b2b-8a55-6378a1ce6a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FE0A06-3DD7-4F60-95EC-4EB7FCF9E134}"/>
</file>

<file path=customXml/itemProps2.xml><?xml version="1.0" encoding="utf-8"?>
<ds:datastoreItem xmlns:ds="http://schemas.openxmlformats.org/officeDocument/2006/customXml" ds:itemID="{0168844A-BD86-43FC-B36C-4D3FAD9F5D68}"/>
</file>

<file path=customXml/itemProps3.xml><?xml version="1.0" encoding="utf-8"?>
<ds:datastoreItem xmlns:ds="http://schemas.openxmlformats.org/officeDocument/2006/customXml" ds:itemID="{A2A74BF5-2E62-47E1-9BC9-30083EB73D26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3651</TotalTime>
  <Words>4687</Words>
  <Application>Microsoft Office PowerPoint</Application>
  <PresentationFormat>On-screen Show (4:3)</PresentationFormat>
  <Paragraphs>374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Algerian</vt:lpstr>
      <vt:lpstr>Arial</vt:lpstr>
      <vt:lpstr>Calibri</vt:lpstr>
      <vt:lpstr>McGrawHill-Italic</vt:lpstr>
      <vt:lpstr>Segoe UI Emoji</vt:lpstr>
      <vt:lpstr>Tahoma</vt:lpstr>
      <vt:lpstr>Times New Roman</vt:lpstr>
      <vt:lpstr>Wingdings</vt:lpstr>
      <vt:lpstr>Blends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Valued Gateway Client</dc:creator>
  <cp:lastModifiedBy>Vinayak M Mantoor [MAHE-MIT]</cp:lastModifiedBy>
  <cp:revision>206</cp:revision>
  <dcterms:created xsi:type="dcterms:W3CDTF">2000-01-15T04:50:39Z</dcterms:created>
  <dcterms:modified xsi:type="dcterms:W3CDTF">2022-11-07T15:41:19Z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0x010100F5CF96029F675740876640D86C92A178</vt:lpwstr>
  </property>
</Properties>
</file>